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451" r:id="rId4"/>
    <p:sldId id="525" r:id="rId5"/>
    <p:sldId id="520" r:id="rId6"/>
    <p:sldId id="526" r:id="rId7"/>
    <p:sldId id="527" r:id="rId8"/>
    <p:sldId id="528" r:id="rId9"/>
    <p:sldId id="529" r:id="rId10"/>
    <p:sldId id="530" r:id="rId11"/>
    <p:sldId id="517" r:id="rId12"/>
    <p:sldId id="531" r:id="rId13"/>
    <p:sldId id="532" r:id="rId14"/>
    <p:sldId id="412" r:id="rId15"/>
    <p:sldId id="533" r:id="rId16"/>
    <p:sldId id="497" r:id="rId17"/>
    <p:sldId id="534" r:id="rId18"/>
    <p:sldId id="496" r:id="rId19"/>
    <p:sldId id="536" r:id="rId20"/>
    <p:sldId id="538" r:id="rId21"/>
    <p:sldId id="535" r:id="rId22"/>
    <p:sldId id="484" r:id="rId23"/>
    <p:sldId id="537" r:id="rId24"/>
    <p:sldId id="453" r:id="rId25"/>
    <p:sldId id="461" r:id="rId26"/>
    <p:sldId id="500" r:id="rId27"/>
    <p:sldId id="501" r:id="rId28"/>
    <p:sldId id="481" r:id="rId29"/>
    <p:sldId id="505" r:id="rId30"/>
    <p:sldId id="460" r:id="rId31"/>
  </p:sldIdLst>
  <p:sldSz cx="12192000" cy="6858000"/>
  <p:notesSz cx="7102475" cy="10233025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0" userDrawn="1">
          <p15:clr>
            <a:srgbClr val="A4A3A4"/>
          </p15:clr>
        </p15:guide>
        <p15:guide id="2" pos="1371" userDrawn="1">
          <p15:clr>
            <a:srgbClr val="A4A3A4"/>
          </p15:clr>
        </p15:guide>
        <p15:guide id="3" pos="1530" userDrawn="1">
          <p15:clr>
            <a:srgbClr val="A4A3A4"/>
          </p15:clr>
        </p15:guide>
        <p15:guide id="4" pos="2562" userDrawn="1">
          <p15:clr>
            <a:srgbClr val="A4A3A4"/>
          </p15:clr>
        </p15:guide>
        <p15:guide id="5" pos="2721" userDrawn="1">
          <p15:clr>
            <a:srgbClr val="A4A3A4"/>
          </p15:clr>
        </p15:guide>
        <p15:guide id="6" pos="3753" userDrawn="1">
          <p15:clr>
            <a:srgbClr val="A4A3A4"/>
          </p15:clr>
        </p15:guide>
        <p15:guide id="7" pos="3911" userDrawn="1">
          <p15:clr>
            <a:srgbClr val="A4A3A4"/>
          </p15:clr>
        </p15:guide>
        <p15:guide id="8" pos="4943" userDrawn="1">
          <p15:clr>
            <a:srgbClr val="A4A3A4"/>
          </p15:clr>
        </p15:guide>
        <p15:guide id="9" pos="5102" userDrawn="1">
          <p15:clr>
            <a:srgbClr val="A4A3A4"/>
          </p15:clr>
        </p15:guide>
        <p15:guide id="10" pos="6134" userDrawn="1">
          <p15:clr>
            <a:srgbClr val="A4A3A4"/>
          </p15:clr>
        </p15:guide>
        <p15:guide id="11" pos="6292" userDrawn="1">
          <p15:clr>
            <a:srgbClr val="A4A3A4"/>
          </p15:clr>
        </p15:guide>
        <p15:guide id="12" pos="7324" userDrawn="1">
          <p15:clr>
            <a:srgbClr val="A4A3A4"/>
          </p15:clr>
        </p15:guide>
        <p15:guide id="13" orient="horz" pos="634" userDrawn="1">
          <p15:clr>
            <a:srgbClr val="A4A3A4"/>
          </p15:clr>
        </p15:guide>
        <p15:guide id="14" orient="horz" pos="1644" userDrawn="1">
          <p15:clr>
            <a:srgbClr val="A4A3A4"/>
          </p15:clr>
        </p15:guide>
        <p15:guide id="15" orient="horz" pos="1802" userDrawn="1">
          <p15:clr>
            <a:srgbClr val="A4A3A4"/>
          </p15:clr>
        </p15:guide>
        <p15:guide id="16" orient="horz" pos="2811" userDrawn="1">
          <p15:clr>
            <a:srgbClr val="A4A3A4"/>
          </p15:clr>
        </p15:guide>
        <p15:guide id="17" orient="horz" pos="2970" userDrawn="1">
          <p15:clr>
            <a:srgbClr val="A4A3A4"/>
          </p15:clr>
        </p15:guide>
        <p15:guide id="18" orient="horz" pos="3476" userDrawn="1">
          <p15:clr>
            <a:srgbClr val="A4A3A4"/>
          </p15:clr>
        </p15:guide>
        <p15:guide id="19" orient="horz" pos="3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89083" autoAdjust="0"/>
  </p:normalViewPr>
  <p:slideViewPr>
    <p:cSldViewPr snapToGrid="0">
      <p:cViewPr varScale="1">
        <p:scale>
          <a:sx n="109" d="100"/>
          <a:sy n="109" d="100"/>
        </p:scale>
        <p:origin x="120" y="216"/>
      </p:cViewPr>
      <p:guideLst>
        <p:guide pos="340"/>
        <p:guide pos="1371"/>
        <p:guide pos="1530"/>
        <p:guide pos="2562"/>
        <p:guide pos="2721"/>
        <p:guide pos="3753"/>
        <p:guide pos="3911"/>
        <p:guide pos="4943"/>
        <p:guide pos="5102"/>
        <p:guide pos="6134"/>
        <p:guide pos="6292"/>
        <p:guide pos="7324"/>
        <p:guide orient="horz" pos="634"/>
        <p:guide orient="horz" pos="1644"/>
        <p:guide orient="horz" pos="1802"/>
        <p:guide orient="horz" pos="2811"/>
        <p:guide orient="horz" pos="2970"/>
        <p:guide orient="horz" pos="3476"/>
        <p:guide orient="horz" pos="3979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3354" y="101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9249" y="9552166"/>
            <a:ext cx="5984898" cy="161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00"/>
            </a:lvl1pPr>
          </a:lstStyle>
          <a:p>
            <a:r>
              <a:rPr lang="nl-NL" sz="800" dirty="0"/>
              <a:t>Titel: Presentatie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50" y="9713316"/>
            <a:ext cx="5425647" cy="161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00"/>
            </a:lvl1pPr>
          </a:lstStyle>
          <a:p>
            <a:pPr algn="l"/>
            <a:r>
              <a:rPr lang="nl-NL" sz="800" dirty="0"/>
              <a:t>Datum: 25 augustus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59249" y="9874668"/>
            <a:ext cx="5984898" cy="161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00"/>
            </a:lvl1pPr>
          </a:lstStyle>
          <a:p>
            <a:endParaRPr lang="nl-NL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984897" y="9713316"/>
            <a:ext cx="559250" cy="161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00"/>
            </a:lvl1pPr>
          </a:lstStyle>
          <a:p>
            <a:fld id="{FC83C17D-ADA0-48C8-B540-397E0E6257D4}" type="slidenum">
              <a:rPr lang="nl-NL" sz="1000"/>
              <a:t>‹nr.›</a:t>
            </a:fld>
            <a:endParaRPr lang="nl-NL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464" y="273955"/>
            <a:ext cx="2721683" cy="3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8574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9088" y="1108075"/>
            <a:ext cx="6464300" cy="363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59248" y="4991621"/>
            <a:ext cx="5984898" cy="430270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2" name="Header Placeholder 1"/>
          <p:cNvSpPr>
            <a:spLocks noGrp="1"/>
          </p:cNvSpPr>
          <p:nvPr>
            <p:ph type="hdr" sz="quarter"/>
          </p:nvPr>
        </p:nvSpPr>
        <p:spPr>
          <a:xfrm>
            <a:off x="559249" y="9552166"/>
            <a:ext cx="5984898" cy="161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00"/>
            </a:lvl1pPr>
          </a:lstStyle>
          <a:p>
            <a:r>
              <a:rPr lang="nl-NL" sz="800" dirty="0"/>
              <a:t>Titel: Presentatie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50" y="9713316"/>
            <a:ext cx="5425647" cy="161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00"/>
            </a:lvl1pPr>
          </a:lstStyle>
          <a:p>
            <a:pPr algn="l"/>
            <a:r>
              <a:rPr lang="nl-NL" sz="800" dirty="0"/>
              <a:t>Datum: 25 augustus 2020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559249" y="9874668"/>
            <a:ext cx="5984898" cy="161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00"/>
            </a:lvl1pPr>
          </a:lstStyle>
          <a:p>
            <a:endParaRPr lang="nl-NL" sz="80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984897" y="9713316"/>
            <a:ext cx="559250" cy="161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00"/>
            </a:lvl1pPr>
          </a:lstStyle>
          <a:p>
            <a:fld id="{FC83C17D-ADA0-48C8-B540-397E0E6257D4}" type="slidenum">
              <a:rPr lang="nl-NL" sz="1000" smtClean="0"/>
              <a:t>‹nr.›</a:t>
            </a:fld>
            <a:endParaRPr lang="nl-NL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64" y="273955"/>
            <a:ext cx="2721683" cy="3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9069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8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3C17D-ADA0-48C8-B540-397E0E6257D4}" type="slidenum">
              <a:rPr lang="en-US" sz="1000"/>
              <a:t>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22118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2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2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026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13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169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106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407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797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763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97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 sz="800"/>
              <a:t>Titel: Presentatie</a:t>
            </a:r>
            <a:endParaRPr lang="nl-NL" sz="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algn="l"/>
            <a:r>
              <a:rPr lang="nl-NL" sz="800"/>
              <a:t>Datum: 25 augustus 2020</a:t>
            </a:r>
            <a:endParaRPr lang="nl-NL" sz="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C17D-ADA0-48C8-B540-397E0E6257D4}" type="slidenum">
              <a:rPr lang="nl-NL" sz="1000"/>
              <a:t>2</a:t>
            </a:fld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138341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949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961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 sz="800"/>
              <a:t>Titel: Presentatie</a:t>
            </a:r>
            <a:endParaRPr lang="nl-NL" sz="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algn="l"/>
            <a:r>
              <a:rPr lang="nl-NL" sz="800"/>
              <a:t>Datum: 25 augustus 2020</a:t>
            </a:r>
            <a:endParaRPr lang="nl-NL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C17D-ADA0-48C8-B540-397E0E6257D4}" type="slidenum">
              <a:rPr lang="nl-NL" sz="1000"/>
              <a:t>27</a:t>
            </a:fld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976522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45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7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 sz="800"/>
              <a:t>Titel: Presentatie</a:t>
            </a:r>
            <a:endParaRPr lang="nl-NL" sz="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algn="l"/>
            <a:r>
              <a:rPr lang="nl-NL" sz="800"/>
              <a:t>Datum: 25 augustus 2020</a:t>
            </a:r>
            <a:endParaRPr lang="nl-NL" sz="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C17D-ADA0-48C8-B540-397E0E6257D4}" type="slidenum">
              <a:rPr lang="nl-NL" sz="1000"/>
              <a:t>4</a:t>
            </a:fld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98562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 sz="800"/>
              <a:t>Titel: Presentatie</a:t>
            </a:r>
            <a:endParaRPr lang="nl-NL" sz="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algn="l"/>
            <a:r>
              <a:rPr lang="nl-NL" sz="800"/>
              <a:t>Datum: 25 augustus 2020</a:t>
            </a:r>
            <a:endParaRPr lang="nl-NL" sz="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C17D-ADA0-48C8-B540-397E0E6257D4}" type="slidenum">
              <a:rPr lang="nl-NL" sz="1000"/>
              <a:t>5</a:t>
            </a:fld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54279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 sz="800"/>
              <a:t>Titel: Presentatie</a:t>
            </a:r>
            <a:endParaRPr lang="nl-NL" sz="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algn="l"/>
            <a:r>
              <a:rPr lang="nl-NL" sz="800"/>
              <a:t>Datum: 25 augustus 2020</a:t>
            </a:r>
            <a:endParaRPr lang="nl-NL" sz="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C17D-ADA0-48C8-B540-397E0E6257D4}" type="slidenum">
              <a:rPr lang="nl-NL" sz="1000"/>
              <a:t>6</a:t>
            </a:fld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418807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 sz="800"/>
              <a:t>Titel: Presentatie</a:t>
            </a:r>
            <a:endParaRPr lang="nl-NL" sz="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algn="l"/>
            <a:r>
              <a:rPr lang="nl-NL" sz="800"/>
              <a:t>Datum: 25 augustus 2020</a:t>
            </a:r>
            <a:endParaRPr lang="nl-NL" sz="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C17D-ADA0-48C8-B540-397E0E6257D4}" type="slidenum">
              <a:rPr lang="nl-NL" sz="1000"/>
              <a:t>7</a:t>
            </a:fld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75351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4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80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19088" y="1108075"/>
            <a:ext cx="6464300" cy="36369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</a:pPr>
            <a:endParaRPr lang="nl-N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Titel: Presentatie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Datum: 25 augustus 2020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3C17D-ADA0-48C8-B540-397E0E6257D4}" type="slidenum"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07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1800000"/>
            <a:ext cx="12192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411" y="2277398"/>
            <a:ext cx="11087439" cy="5262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300"/>
              </a:spcAft>
              <a:defRPr sz="3800" b="1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855595"/>
            <a:ext cx="9197975" cy="7201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cxnSp>
        <p:nvCxnSpPr>
          <p:cNvPr id="13" name="Horizontal Line"/>
          <p:cNvCxnSpPr/>
          <p:nvPr userDrawn="1"/>
        </p:nvCxnSpPr>
        <p:spPr bwMode="white">
          <a:xfrm flipH="1">
            <a:off x="1" y="6015323"/>
            <a:ext cx="12192000" cy="0"/>
          </a:xfrm>
          <a:prstGeom prst="line">
            <a:avLst/>
          </a:prstGeom>
          <a:ln w="9525" cmpd="sng"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411" y="3759559"/>
            <a:ext cx="9198314" cy="276999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accent2"/>
                </a:solidFill>
              </a:defRPr>
            </a:lvl1pPr>
          </a:lstStyle>
          <a:p>
            <a:fld id="{548A52B9-D91E-41DB-9BEE-856ED9C57045}" type="datetimeFigureOut">
              <a:rPr lang="nl-NL" smtClean="0"/>
              <a:pPr/>
              <a:t>21-1-2022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49" y="6408001"/>
            <a:ext cx="7307263" cy="13849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1CACA2-8807-444A-80EF-366DD6953B54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8" name="Group 7"/>
          <p:cNvGrpSpPr/>
          <p:nvPr userDrawn="1"/>
        </p:nvGrpSpPr>
        <p:grpSpPr bwMode="white">
          <a:xfrm>
            <a:off x="8136000" y="2898000"/>
            <a:ext cx="4057270" cy="3959352"/>
            <a:chOff x="5095875" y="2898648"/>
            <a:chExt cx="4057270" cy="3959352"/>
          </a:xfrm>
        </p:grpSpPr>
        <p:cxnSp>
          <p:nvCxnSpPr>
            <p:cNvPr id="14" name="Diagonal Line 2"/>
            <p:cNvCxnSpPr/>
            <p:nvPr userDrawn="1"/>
          </p:nvCxnSpPr>
          <p:spPr bwMode="white">
            <a:xfrm flipH="1">
              <a:off x="5095875" y="2898648"/>
              <a:ext cx="4057270" cy="3959352"/>
            </a:xfrm>
            <a:prstGeom prst="line">
              <a:avLst/>
            </a:prstGeom>
            <a:ln w="9525" cmpd="sng">
              <a:solidFill>
                <a:schemeClr val="bg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iagonal Line 1"/>
            <p:cNvCxnSpPr/>
            <p:nvPr userDrawn="1"/>
          </p:nvCxnSpPr>
          <p:spPr bwMode="white">
            <a:xfrm flipH="1">
              <a:off x="6794500" y="4445793"/>
              <a:ext cx="2349501" cy="2412207"/>
            </a:xfrm>
            <a:prstGeom prst="line">
              <a:avLst/>
            </a:prstGeom>
            <a:ln w="9525" cmpd="sng">
              <a:solidFill>
                <a:schemeClr val="bg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Diagonal Line 2"/>
          <p:cNvCxnSpPr/>
          <p:nvPr userDrawn="1"/>
        </p:nvCxnSpPr>
        <p:spPr bwMode="white">
          <a:xfrm flipH="1">
            <a:off x="8134730" y="2898648"/>
            <a:ext cx="4057270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iagonal Line 1"/>
          <p:cNvCxnSpPr/>
          <p:nvPr userDrawn="1"/>
        </p:nvCxnSpPr>
        <p:spPr bwMode="white">
          <a:xfrm flipH="1">
            <a:off x="9842499" y="4445793"/>
            <a:ext cx="2349501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Horizontal Line"/>
          <p:cNvCxnSpPr/>
          <p:nvPr userDrawn="1"/>
        </p:nvCxnSpPr>
        <p:spPr bwMode="white">
          <a:xfrm flipH="1">
            <a:off x="0" y="6015600"/>
            <a:ext cx="12193200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sLogo">
            <a:extLst>
              <a:ext uri="{FF2B5EF4-FFF2-40B4-BE49-F238E27FC236}">
                <a16:creationId xmlns:a16="http://schemas.microsoft.com/office/drawing/2014/main" id="{D230B71D-38E0-44A6-9A95-EE53FE9C5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396000"/>
            <a:ext cx="342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09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067" y="1006476"/>
            <a:ext cx="3515782" cy="4511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0" y="950208"/>
            <a:ext cx="7307261" cy="4985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49" y="2358001"/>
            <a:ext cx="7307263" cy="3160149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7307263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76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0" y="950208"/>
            <a:ext cx="7307261" cy="4985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49" y="2358001"/>
            <a:ext cx="7307263" cy="316015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grpSp>
        <p:nvGrpSpPr>
          <p:cNvPr id="2" name="Group 1"/>
          <p:cNvGrpSpPr/>
          <p:nvPr userDrawn="1"/>
        </p:nvGrpSpPr>
        <p:grpSpPr bwMode="ltGray">
          <a:xfrm>
            <a:off x="8111067" y="2102136"/>
            <a:ext cx="3515782" cy="360000"/>
            <a:chOff x="6083300" y="2351692"/>
            <a:chExt cx="2520000" cy="360000"/>
          </a:xfrm>
        </p:grpSpPr>
        <p:sp>
          <p:nvSpPr>
            <p:cNvPr id="11" name="Snip Single Corner Rectangle 10"/>
            <p:cNvSpPr/>
            <p:nvPr userDrawn="1"/>
          </p:nvSpPr>
          <p:spPr bwMode="ltGray">
            <a:xfrm flipH="1">
              <a:off x="6083300" y="2351692"/>
              <a:ext cx="2520000" cy="360000"/>
            </a:xfrm>
            <a:prstGeom prst="snip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ight Triangle 11"/>
            <p:cNvSpPr/>
            <p:nvPr userDrawn="1"/>
          </p:nvSpPr>
          <p:spPr bwMode="ltGray">
            <a:xfrm flipH="1">
              <a:off x="6083300" y="2351692"/>
              <a:ext cx="129018" cy="180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ltGray">
          <a:xfrm>
            <a:off x="8111067" y="2360295"/>
            <a:ext cx="3515782" cy="716707"/>
          </a:xfrm>
          <a:solidFill>
            <a:schemeClr val="accent1"/>
          </a:solidFill>
        </p:spPr>
        <p:txBody>
          <a:bodyPr wrap="square" lIns="216000" rIns="216000" bIns="216000">
            <a:spAutoFit/>
          </a:bodyPr>
          <a:lstStyle>
            <a:lvl1pPr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77756"/>
            <a:ext cx="7307262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38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88" y="1006476"/>
            <a:ext cx="7307261" cy="4511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1" y="950208"/>
            <a:ext cx="3527424" cy="99719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50" y="2868998"/>
            <a:ext cx="3527425" cy="2649152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988296"/>
            <a:ext cx="3527425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47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3142801"/>
            <a:ext cx="352742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51" y="2358000"/>
            <a:ext cx="11087098" cy="729430"/>
          </a:xfrm>
        </p:spPr>
        <p:txBody>
          <a:bodyPr>
            <a:noAutofit/>
          </a:bodyPr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9589" y="3142801"/>
            <a:ext cx="352742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8099425" y="3142801"/>
            <a:ext cx="352742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77756"/>
            <a:ext cx="11087099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69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pPr/>
              <a:t>21-1-2022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c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673225" y="1477756"/>
            <a:ext cx="9953625" cy="60939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%DT:TITLE%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673225" y="2358000"/>
            <a:ext cx="900000" cy="936000"/>
          </a:xfrm>
        </p:spPr>
        <p:txBody>
          <a:bodyPr anchor="ctr" anchorCtr="0"/>
          <a:lstStyle>
            <a:lvl1pPr algn="ctr">
              <a:buNone/>
              <a:defRPr sz="100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673225" y="3670200"/>
            <a:ext cx="900000" cy="936000"/>
          </a:xfrm>
        </p:spPr>
        <p:txBody>
          <a:bodyPr anchor="ctr" anchorCtr="0">
            <a:normAutofit/>
          </a:bodyPr>
          <a:lstStyle>
            <a:lvl1pPr algn="ctr">
              <a:buNone/>
              <a:defRPr sz="100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673225" y="4982400"/>
            <a:ext cx="900000" cy="936000"/>
          </a:xfrm>
        </p:spPr>
        <p:txBody>
          <a:bodyPr anchor="ctr" anchorCtr="0">
            <a:normAutofit/>
          </a:bodyPr>
          <a:lstStyle>
            <a:lvl1pPr algn="ctr">
              <a:buNone/>
              <a:defRPr sz="1000" baseline="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771999" y="2358000"/>
            <a:ext cx="8854851" cy="166199"/>
          </a:xfrm>
        </p:spPr>
        <p:txBody>
          <a:bodyPr>
            <a:noAutofit/>
          </a:bodyPr>
          <a:lstStyle>
            <a:lvl1pPr>
              <a:buNone/>
              <a:defRPr sz="1200" b="1" i="0" cap="all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Firstname</a:t>
            </a:r>
            <a:r>
              <a:rPr lang="nl-NL" dirty="0"/>
              <a:t> </a:t>
            </a:r>
            <a:r>
              <a:rPr lang="nl-NL" dirty="0" err="1"/>
              <a:t>surname</a:t>
            </a:r>
            <a:endParaRPr lang="nl-NL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2772001" y="2559601"/>
            <a:ext cx="1295174" cy="7333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Role</a:t>
            </a:r>
            <a:endParaRPr lang="nl-NL" dirty="0"/>
          </a:p>
        </p:txBody>
      </p:sp>
      <p:sp>
        <p:nvSpPr>
          <p:cNvPr id="14" name="dcContact1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88" y="2610000"/>
            <a:ext cx="3527425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%DT[5]:T%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%DT[5]:M%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%DT[5]:E%	firstname.lastname@arcadis.com</a:t>
            </a:r>
          </a:p>
        </p:txBody>
      </p:sp>
      <p:sp>
        <p:nvSpPr>
          <p:cNvPr id="15" name="dcLocation1"/>
          <p:cNvSpPr>
            <a:spLocks noGrp="1"/>
          </p:cNvSpPr>
          <p:nvPr>
            <p:ph type="body" sz="quarter" idx="23" hasCustomPrompt="1"/>
          </p:nvPr>
        </p:nvSpPr>
        <p:spPr>
          <a:xfrm>
            <a:off x="8099426" y="2610000"/>
            <a:ext cx="3513473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%DT[5]:Arcadis%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1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2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3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2771999" y="3650400"/>
            <a:ext cx="8854851" cy="166199"/>
          </a:xfrm>
        </p:spPr>
        <p:txBody>
          <a:bodyPr>
            <a:noAutofit/>
          </a:bodyPr>
          <a:lstStyle>
            <a:lvl1pPr>
              <a:buNone/>
              <a:defRPr sz="1200" b="1" i="0" cap="all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Firstname</a:t>
            </a:r>
            <a:r>
              <a:rPr lang="nl-NL" dirty="0"/>
              <a:t> </a:t>
            </a:r>
            <a:r>
              <a:rPr lang="nl-NL" dirty="0" err="1"/>
              <a:t>surname</a:t>
            </a:r>
            <a:endParaRPr lang="nl-NL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2772001" y="3852001"/>
            <a:ext cx="1295174" cy="7522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Role</a:t>
            </a:r>
            <a:endParaRPr lang="nl-NL" dirty="0"/>
          </a:p>
        </p:txBody>
      </p:sp>
      <p:sp>
        <p:nvSpPr>
          <p:cNvPr id="18" name="dcContact1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88" y="3919067"/>
            <a:ext cx="3527425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%DT[5]:T%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%DT[5]:M%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%DT[5]:E%	firstname.lastname@arcadis.com</a:t>
            </a:r>
          </a:p>
        </p:txBody>
      </p:sp>
      <p:sp>
        <p:nvSpPr>
          <p:cNvPr id="19" name="dcLocation1"/>
          <p:cNvSpPr>
            <a:spLocks noGrp="1"/>
          </p:cNvSpPr>
          <p:nvPr>
            <p:ph type="body" sz="quarter" idx="27" hasCustomPrompt="1"/>
          </p:nvPr>
        </p:nvSpPr>
        <p:spPr>
          <a:xfrm>
            <a:off x="8099426" y="3920400"/>
            <a:ext cx="3513473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%DT[5]:Arcadis%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1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2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3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771999" y="4964400"/>
            <a:ext cx="8854851" cy="166199"/>
          </a:xfrm>
        </p:spPr>
        <p:txBody>
          <a:bodyPr>
            <a:noAutofit/>
          </a:bodyPr>
          <a:lstStyle>
            <a:lvl1pPr>
              <a:buNone/>
              <a:defRPr sz="1200" b="1" i="0" cap="all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Firstname</a:t>
            </a:r>
            <a:r>
              <a:rPr lang="nl-NL" dirty="0"/>
              <a:t> </a:t>
            </a:r>
            <a:r>
              <a:rPr lang="nl-NL" dirty="0" err="1"/>
              <a:t>surname</a:t>
            </a:r>
            <a:endParaRPr lang="nl-NL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772001" y="5166001"/>
            <a:ext cx="1295174" cy="75111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Role</a:t>
            </a:r>
            <a:endParaRPr lang="nl-NL" dirty="0"/>
          </a:p>
        </p:txBody>
      </p:sp>
      <p:sp>
        <p:nvSpPr>
          <p:cNvPr id="22" name="dcContact1"/>
          <p:cNvSpPr>
            <a:spLocks noGrp="1"/>
          </p:cNvSpPr>
          <p:nvPr>
            <p:ph type="body" sz="quarter" idx="30" hasCustomPrompt="1"/>
          </p:nvPr>
        </p:nvSpPr>
        <p:spPr>
          <a:xfrm>
            <a:off x="4319588" y="5230686"/>
            <a:ext cx="3527425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%DT[5]:T%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%DT[5]:M%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%DT[5]:E%	firstname.lastname@arcadis.com</a:t>
            </a:r>
          </a:p>
        </p:txBody>
      </p:sp>
      <p:sp>
        <p:nvSpPr>
          <p:cNvPr id="23" name="dcLocation1"/>
          <p:cNvSpPr>
            <a:spLocks noGrp="1"/>
          </p:cNvSpPr>
          <p:nvPr>
            <p:ph type="body" sz="quarter" idx="31" hasCustomPrompt="1"/>
          </p:nvPr>
        </p:nvSpPr>
        <p:spPr>
          <a:xfrm>
            <a:off x="8099426" y="5230800"/>
            <a:ext cx="3513473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%DT[5]:Arcadis%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1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2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3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1674000" y="3481200"/>
            <a:ext cx="9954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1674000" y="4795200"/>
            <a:ext cx="9954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0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pPr/>
              <a:t>21-1-2022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dcLeft"/>
          <p:cNvSpPr>
            <a:spLocks noGrp="1"/>
          </p:cNvSpPr>
          <p:nvPr>
            <p:ph type="body" sz="quarter" idx="25" hasCustomPrompt="1"/>
          </p:nvPr>
        </p:nvSpPr>
        <p:spPr>
          <a:xfrm>
            <a:off x="539751" y="2609851"/>
            <a:ext cx="1385888" cy="3307899"/>
          </a:xfrm>
        </p:spPr>
        <p:txBody>
          <a:bodyPr/>
          <a:lstStyle>
            <a:lvl1pPr>
              <a:spcBef>
                <a:spcPts val="200"/>
              </a:spcBef>
              <a:spcAft>
                <a:spcPts val="0"/>
              </a:spcAft>
              <a:defRPr sz="1000" cap="all" baseline="0"/>
            </a:lvl1pPr>
            <a:lvl2pPr marL="0" indent="0">
              <a:spcBef>
                <a:spcPts val="200"/>
              </a:spcBef>
              <a:buNone/>
              <a:defRPr sz="900">
                <a:solidFill>
                  <a:schemeClr val="accent1"/>
                </a:solidFill>
              </a:defRPr>
            </a:lvl2pPr>
            <a:lvl3pPr marL="0" marR="0" indent="-144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accent1"/>
                </a:solidFill>
              </a:defRPr>
            </a:lvl3pPr>
            <a:lvl4pPr marL="810000" indent="-270000">
              <a:buFont typeface="Arial" panose="020B0604020202020204" pitchFamily="34" charset="0"/>
              <a:buChar char="-"/>
              <a:defRPr sz="900"/>
            </a:lvl4pPr>
            <a:lvl5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/>
            </a:lvl5pPr>
            <a:lvl6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/>
            </a:lvl6pPr>
            <a:lvl7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7pPr>
            <a:lvl8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8pPr>
            <a:lvl9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9pPr>
          </a:lstStyle>
          <a:p>
            <a:pPr lvl="0"/>
            <a:r>
              <a:rPr lang="nl-NL" dirty="0"/>
              <a:t>%</a:t>
            </a:r>
            <a:r>
              <a:rPr lang="nl-NL" dirty="0" err="1"/>
              <a:t>DT:client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</a:t>
            </a:r>
            <a:r>
              <a:rPr lang="nl-NL" dirty="0" err="1"/>
              <a:t>DT:ClientName</a:t>
            </a:r>
            <a:r>
              <a:rPr lang="nl-NL" dirty="0"/>
              <a:t>%</a:t>
            </a:r>
          </a:p>
          <a:p>
            <a:pPr lvl="0"/>
            <a:r>
              <a:rPr lang="nl-NL" dirty="0"/>
              <a:t>%</a:t>
            </a:r>
            <a:r>
              <a:rPr lang="nl-NL" dirty="0" err="1"/>
              <a:t>DT:Overallvalue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</a:t>
            </a:r>
            <a:r>
              <a:rPr lang="nl-NL" dirty="0" err="1"/>
              <a:t>DT:Amount</a:t>
            </a:r>
            <a:r>
              <a:rPr lang="nl-NL" dirty="0"/>
              <a:t>%</a:t>
            </a:r>
          </a:p>
          <a:p>
            <a:pPr lvl="0"/>
            <a:r>
              <a:rPr lang="nl-NL" dirty="0"/>
              <a:t>%</a:t>
            </a:r>
            <a:r>
              <a:rPr lang="nl-NL" dirty="0" err="1"/>
              <a:t>DT:Productsservices</a:t>
            </a:r>
            <a:r>
              <a:rPr lang="nl-NL" dirty="0"/>
              <a:t>%</a:t>
            </a:r>
          </a:p>
          <a:p>
            <a:pPr lvl="2"/>
            <a:r>
              <a:rPr lang="nl-NL" dirty="0"/>
              <a:t>%DT:ProductService1%</a:t>
            </a:r>
          </a:p>
          <a:p>
            <a:pPr marL="0" marR="0" lvl="2" indent="-144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%DT:ProductService2%</a:t>
            </a:r>
          </a:p>
          <a:p>
            <a:pPr marL="0" marR="0" lvl="2" indent="-144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%DT:ProductService3%</a:t>
            </a:r>
          </a:p>
          <a:p>
            <a:pPr marL="0" marR="0" lvl="2" indent="-144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%DT:ProductService4%</a:t>
            </a:r>
          </a:p>
          <a:p>
            <a:pPr lvl="0"/>
            <a:r>
              <a:rPr lang="nl-NL" dirty="0"/>
              <a:t>%</a:t>
            </a:r>
            <a:r>
              <a:rPr lang="nl-NL" dirty="0" err="1"/>
              <a:t>DT:ProjectDates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</a:t>
            </a:r>
            <a:r>
              <a:rPr lang="nl-NL" dirty="0" err="1"/>
              <a:t>DT:StartEndDates</a:t>
            </a:r>
            <a:r>
              <a:rPr lang="nl-NL" dirty="0"/>
              <a:t>%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2" hasCustomPrompt="1"/>
          </p:nvPr>
        </p:nvSpPr>
        <p:spPr bwMode="ltGray">
          <a:xfrm flipH="1">
            <a:off x="538661" y="1006475"/>
            <a:ext cx="8316413" cy="1332000"/>
          </a:xfrm>
          <a:prstGeom prst="snip1Rect">
            <a:avLst>
              <a:gd name="adj" fmla="val 21836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8855075" y="1006475"/>
            <a:ext cx="2771775" cy="133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8" name="dcBody"/>
          <p:cNvSpPr>
            <a:spLocks noGrp="1"/>
          </p:cNvSpPr>
          <p:nvPr>
            <p:ph type="body" sz="half" idx="2" hasCustomPrompt="1"/>
          </p:nvPr>
        </p:nvSpPr>
        <p:spPr>
          <a:xfrm>
            <a:off x="2176463" y="3103781"/>
            <a:ext cx="9450386" cy="2813969"/>
          </a:xfrm>
        </p:spPr>
        <p:txBody>
          <a:bodyPr numCol="2" spcCol="252000">
            <a:normAutofit/>
          </a:bodyPr>
          <a:lstStyle>
            <a:lvl1pPr>
              <a:spcBef>
                <a:spcPts val="200"/>
              </a:spcBef>
              <a:spcAft>
                <a:spcPts val="400"/>
              </a:spcAft>
              <a:defRPr sz="1200" b="1">
                <a:solidFill>
                  <a:schemeClr val="accent1"/>
                </a:solidFill>
              </a:defRPr>
            </a:lvl1pPr>
            <a:lvl2pPr marL="0" indent="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00"/>
            </a:lvl2pPr>
            <a:lvl3pPr marL="27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3pPr>
            <a:lvl4pPr marL="54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4pPr>
            <a:lvl5pPr marL="81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5pPr>
            <a:lvl6pPr marL="108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6pPr>
            <a:lvl7pPr marL="135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7pPr>
            <a:lvl8pPr marL="162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8pPr>
            <a:lvl9pPr marL="189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baseline="0"/>
            </a:lvl9pPr>
          </a:lstStyle>
          <a:p>
            <a:pPr lvl="0"/>
            <a:r>
              <a:rPr lang="nl-NL" dirty="0"/>
              <a:t>%</a:t>
            </a:r>
            <a:r>
              <a:rPr lang="nl-NL" dirty="0" err="1"/>
              <a:t>DT:OurRole</a:t>
            </a:r>
            <a:r>
              <a:rPr lang="nl-NL" dirty="0"/>
              <a:t>%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.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urna.Third</a:t>
            </a:r>
            <a:r>
              <a:rPr lang="nl-NL" dirty="0"/>
              <a:t> level</a:t>
            </a:r>
          </a:p>
          <a:p>
            <a:pPr lvl="0"/>
            <a:r>
              <a:rPr lang="nl-NL" dirty="0"/>
              <a:t>%</a:t>
            </a:r>
            <a:r>
              <a:rPr lang="nl-NL" dirty="0" err="1"/>
              <a:t>DT:KeyChallenges</a:t>
            </a:r>
            <a:r>
              <a:rPr lang="nl-NL" dirty="0"/>
              <a:t>%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.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r>
              <a:rPr lang="nl-NL" dirty="0"/>
              <a:t>%</a:t>
            </a:r>
            <a:r>
              <a:rPr lang="nl-NL" dirty="0" err="1"/>
              <a:t>DT:InnovationBestPractice</a:t>
            </a:r>
            <a:r>
              <a:rPr lang="nl-NL" dirty="0"/>
              <a:t>%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endParaRPr lang="nl-NL" dirty="0"/>
          </a:p>
          <a:p>
            <a:pPr lvl="0"/>
            <a:r>
              <a:rPr lang="nl-NL" dirty="0"/>
              <a:t>%</a:t>
            </a:r>
            <a:r>
              <a:rPr lang="nl-NL" dirty="0" err="1"/>
              <a:t>DT:WhatWeAreProudOf</a:t>
            </a:r>
            <a:r>
              <a:rPr lang="nl-NL" dirty="0"/>
              <a:t>%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.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539750" y="1006475"/>
            <a:ext cx="288000" cy="288000"/>
          </a:xfrm>
          <a:prstGeom prst="rt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0" name="Title 11"/>
          <p:cNvSpPr>
            <a:spLocks noGrp="1"/>
          </p:cNvSpPr>
          <p:nvPr>
            <p:ph type="title" hasCustomPrompt="1"/>
          </p:nvPr>
        </p:nvSpPr>
        <p:spPr>
          <a:xfrm>
            <a:off x="864000" y="1294475"/>
            <a:ext cx="7738662" cy="498598"/>
          </a:xfrm>
        </p:spPr>
        <p:txBody>
          <a:bodyPr/>
          <a:lstStyle>
            <a:lvl1pPr>
              <a:defRPr sz="18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3999" y="1894319"/>
            <a:ext cx="7738664" cy="22159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26" name="dcProductDescription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2177226" y="2610000"/>
            <a:ext cx="9451232" cy="388800"/>
          </a:xfrm>
        </p:spPr>
        <p:txBody>
          <a:bodyPr/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%</a:t>
            </a:r>
            <a:r>
              <a:rPr lang="nl-NL" dirty="0" err="1"/>
              <a:t>DT:Introduction</a:t>
            </a:r>
            <a:r>
              <a:rPr lang="nl-NL" dirty="0"/>
              <a:t>%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030800" y="5162400"/>
            <a:ext cx="45972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5" name="dcRelevance"/>
          <p:cNvSpPr>
            <a:spLocks noGrp="1"/>
          </p:cNvSpPr>
          <p:nvPr userDrawn="1">
            <p:ph type="body" sz="quarter" idx="15" hasCustomPrompt="1"/>
          </p:nvPr>
        </p:nvSpPr>
        <p:spPr bwMode="ltGray">
          <a:xfrm>
            <a:off x="7028954" y="5419331"/>
            <a:ext cx="4597896" cy="522808"/>
          </a:xfrm>
          <a:solidFill>
            <a:schemeClr val="accent3"/>
          </a:solidFill>
        </p:spPr>
        <p:txBody>
          <a:bodyPr wrap="square" lIns="216000" rIns="216000" bIns="21600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200" b="1" cap="all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%DT: </a:t>
            </a:r>
            <a:r>
              <a:rPr lang="nl-NL" dirty="0" err="1"/>
              <a:t>RelevanceToThisOpportunity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</a:t>
            </a:r>
            <a:r>
              <a:rPr lang="nl-NL" dirty="0" err="1"/>
              <a:t>DT:RelevanceToThisOpportunityContent</a:t>
            </a:r>
            <a:r>
              <a:rPr lang="nl-NL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8991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pPr/>
              <a:t>21-1-2022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cLeft"/>
          <p:cNvSpPr>
            <a:spLocks noGrp="1"/>
          </p:cNvSpPr>
          <p:nvPr>
            <p:ph type="body" sz="quarter" idx="25" hasCustomPrompt="1"/>
          </p:nvPr>
        </p:nvSpPr>
        <p:spPr>
          <a:xfrm>
            <a:off x="539751" y="2302475"/>
            <a:ext cx="1385888" cy="3615275"/>
          </a:xfrm>
        </p:spPr>
        <p:txBody>
          <a:bodyPr/>
          <a:lstStyle>
            <a:lvl1pPr>
              <a:spcBef>
                <a:spcPts val="200"/>
              </a:spcBef>
              <a:spcAft>
                <a:spcPts val="0"/>
              </a:spcAft>
              <a:defRPr sz="1000" cap="all" baseline="0"/>
            </a:lvl1pPr>
            <a:lvl2pPr marL="0" indent="0">
              <a:spcBef>
                <a:spcPts val="200"/>
              </a:spcBef>
              <a:buNone/>
              <a:defRPr sz="900">
                <a:solidFill>
                  <a:schemeClr val="accent1"/>
                </a:solidFill>
              </a:defRPr>
            </a:lvl2pPr>
            <a:lvl3pPr marL="0" marR="0" indent="-144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accent1"/>
                </a:solidFill>
              </a:defRPr>
            </a:lvl3pPr>
            <a:lvl4pPr marL="810000" indent="-270000">
              <a:buFont typeface="Arial" panose="020B0604020202020204" pitchFamily="34" charset="0"/>
              <a:buChar char="-"/>
              <a:defRPr sz="900"/>
            </a:lvl4pPr>
            <a:lvl5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/>
            </a:lvl5pPr>
            <a:lvl6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/>
            </a:lvl6pPr>
            <a:lvl7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7pPr>
            <a:lvl8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8pPr>
            <a:lvl9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9pPr>
          </a:lstStyle>
          <a:p>
            <a:pPr lvl="0"/>
            <a:r>
              <a:rPr lang="nl-NL" dirty="0"/>
              <a:t>%</a:t>
            </a:r>
            <a:r>
              <a:rPr lang="nl-NL" dirty="0" err="1"/>
              <a:t>DT:AreasOfExpertise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%DT:Skill1%</a:t>
            </a:r>
          </a:p>
          <a:p>
            <a:pPr lvl="1"/>
            <a:r>
              <a:rPr lang="nl-NL" dirty="0"/>
              <a:t>%DT:Skill2%</a:t>
            </a:r>
          </a:p>
          <a:p>
            <a:pPr lvl="1"/>
            <a:r>
              <a:rPr lang="nl-NL" dirty="0"/>
              <a:t>%DT:Skill3%</a:t>
            </a:r>
          </a:p>
          <a:p>
            <a:pPr lvl="1"/>
            <a:r>
              <a:rPr lang="nl-NL" dirty="0"/>
              <a:t>%DT:Skill4%</a:t>
            </a:r>
          </a:p>
          <a:p>
            <a:pPr lvl="0"/>
            <a:r>
              <a:rPr lang="nl-NL" dirty="0"/>
              <a:t>%DT: </a:t>
            </a:r>
            <a:r>
              <a:rPr lang="nl-NL" dirty="0" err="1"/>
              <a:t>Qualifications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%DT:Qualification1%</a:t>
            </a:r>
          </a:p>
          <a:p>
            <a:pPr lvl="1"/>
            <a:r>
              <a:rPr lang="nl-NL" dirty="0"/>
              <a:t>%DT:Qualification2%</a:t>
            </a:r>
          </a:p>
          <a:p>
            <a:pPr lvl="1"/>
            <a:r>
              <a:rPr lang="nl-NL" dirty="0"/>
              <a:t>%DT:Qualification3%</a:t>
            </a:r>
          </a:p>
          <a:p>
            <a:pPr lvl="0"/>
            <a:r>
              <a:rPr lang="nl-NL" dirty="0"/>
              <a:t>%</a:t>
            </a:r>
            <a:r>
              <a:rPr lang="nl-NL" dirty="0" err="1"/>
              <a:t>DT:Position</a:t>
            </a:r>
            <a:r>
              <a:rPr lang="nl-NL" dirty="0"/>
              <a:t>%</a:t>
            </a:r>
          </a:p>
          <a:p>
            <a:pPr lvl="2"/>
            <a:r>
              <a:rPr lang="nl-NL" dirty="0"/>
              <a:t>%</a:t>
            </a:r>
            <a:r>
              <a:rPr lang="nl-NL" dirty="0" err="1"/>
              <a:t>DT:PositionHere</a:t>
            </a:r>
            <a:r>
              <a:rPr lang="nl-NL" dirty="0"/>
              <a:t>%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32" hasCustomPrompt="1"/>
          </p:nvPr>
        </p:nvSpPr>
        <p:spPr bwMode="ltGray">
          <a:xfrm flipH="1">
            <a:off x="538661" y="1006475"/>
            <a:ext cx="9199064" cy="1008000"/>
          </a:xfrm>
          <a:prstGeom prst="snip1Rect">
            <a:avLst>
              <a:gd name="adj" fmla="val 29152"/>
            </a:avLst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988549" y="1006475"/>
            <a:ext cx="1638299" cy="100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534985" y="1006475"/>
            <a:ext cx="288000" cy="288000"/>
          </a:xfrm>
          <a:prstGeom prst="rt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863999" y="1294475"/>
            <a:ext cx="8661663" cy="249299"/>
          </a:xfr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Firstname</a:t>
            </a:r>
            <a:r>
              <a:rPr lang="nl-NL" dirty="0"/>
              <a:t> </a:t>
            </a:r>
            <a:r>
              <a:rPr lang="nl-NL" dirty="0" err="1"/>
              <a:t>Surname</a:t>
            </a:r>
            <a:endParaRPr lang="nl-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3999" y="1641600"/>
            <a:ext cx="8661665" cy="22159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 err="1"/>
              <a:t>Description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2" name="dcProductDescription"/>
          <p:cNvSpPr>
            <a:spLocks noGrp="1"/>
          </p:cNvSpPr>
          <p:nvPr>
            <p:ph type="body" sz="quarter" idx="35" hasCustomPrompt="1"/>
          </p:nvPr>
        </p:nvSpPr>
        <p:spPr>
          <a:xfrm>
            <a:off x="2176463" y="2304000"/>
            <a:ext cx="9450386" cy="388800"/>
          </a:xfrm>
        </p:spPr>
        <p:txBody>
          <a:bodyPr/>
          <a:lstStyle>
            <a:lvl1pPr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%</a:t>
            </a:r>
            <a:r>
              <a:rPr lang="nl-NL" dirty="0" err="1"/>
              <a:t>DT:Introduction</a:t>
            </a:r>
            <a:r>
              <a:rPr lang="nl-NL" dirty="0"/>
              <a:t>%</a:t>
            </a:r>
          </a:p>
        </p:txBody>
      </p:sp>
      <p:sp>
        <p:nvSpPr>
          <p:cNvPr id="13" name="dcBody"/>
          <p:cNvSpPr>
            <a:spLocks noGrp="1"/>
          </p:cNvSpPr>
          <p:nvPr>
            <p:ph type="body" sz="half" idx="2" hasCustomPrompt="1"/>
          </p:nvPr>
        </p:nvSpPr>
        <p:spPr>
          <a:xfrm>
            <a:off x="2176463" y="2811601"/>
            <a:ext cx="9450386" cy="3106150"/>
          </a:xfrm>
        </p:spPr>
        <p:txBody>
          <a:bodyPr numCol="2" spcCol="252000">
            <a:normAutofit/>
          </a:bodyPr>
          <a:lstStyle>
            <a:lvl1pPr>
              <a:spcBef>
                <a:spcPts val="200"/>
              </a:spcBef>
              <a:spcAft>
                <a:spcPts val="400"/>
              </a:spcAft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50"/>
            </a:lvl4pPr>
            <a:lvl5pPr marL="0" indent="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00"/>
            </a:lvl5pPr>
            <a:lvl6pPr marL="27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6pPr>
            <a:lvl7pPr marL="54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7pPr>
            <a:lvl8pPr marL="81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8pPr>
            <a:lvl9pPr marL="108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 baseline="0"/>
            </a:lvl9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.</a:t>
            </a:r>
          </a:p>
          <a:p>
            <a:pPr lvl="2"/>
            <a:r>
              <a:rPr lang="nl-NL" dirty="0"/>
              <a:t>%DT: </a:t>
            </a:r>
            <a:r>
              <a:rPr lang="nl-NL" dirty="0" err="1"/>
              <a:t>SuitabilityToTheRole</a:t>
            </a:r>
            <a:r>
              <a:rPr lang="nl-NL" dirty="0"/>
              <a:t>%</a:t>
            </a:r>
          </a:p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urna.Third</a:t>
            </a:r>
            <a:r>
              <a:rPr lang="nl-NL" dirty="0"/>
              <a:t> level</a:t>
            </a:r>
          </a:p>
          <a:p>
            <a:pPr lvl="2"/>
            <a:r>
              <a:rPr lang="nl-NL" dirty="0"/>
              <a:t>%DT: </a:t>
            </a:r>
            <a:r>
              <a:rPr lang="nl-NL" dirty="0" err="1"/>
              <a:t>RelevanceOfExperience</a:t>
            </a:r>
            <a:r>
              <a:rPr lang="nl-NL" dirty="0"/>
              <a:t>%</a:t>
            </a:r>
          </a:p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%</a:t>
            </a:r>
            <a:r>
              <a:rPr lang="nl-NL" dirty="0" err="1"/>
              <a:t>DT:ProjectExperience</a:t>
            </a:r>
            <a:r>
              <a:rPr lang="nl-NL" dirty="0"/>
              <a:t>%</a:t>
            </a:r>
          </a:p>
          <a:p>
            <a:pPr lvl="2"/>
            <a:r>
              <a:rPr lang="nl-NL" dirty="0"/>
              <a:t>%</a:t>
            </a:r>
            <a:r>
              <a:rPr lang="nl-NL" dirty="0" err="1"/>
              <a:t>DT:ProjectTitle</a:t>
            </a:r>
            <a:r>
              <a:rPr lang="nl-NL" dirty="0"/>
              <a:t>%</a:t>
            </a:r>
          </a:p>
          <a:p>
            <a:pPr lvl="3"/>
            <a:r>
              <a:rPr lang="nl-NL" dirty="0"/>
              <a:t>%</a:t>
            </a:r>
            <a:r>
              <a:rPr lang="nl-NL" dirty="0" err="1"/>
              <a:t>DT:ClientNameDateFee</a:t>
            </a:r>
            <a:r>
              <a:rPr lang="nl-NL" dirty="0"/>
              <a:t>%</a:t>
            </a:r>
          </a:p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</a:t>
            </a:r>
          </a:p>
          <a:p>
            <a:pPr lvl="2"/>
            <a:r>
              <a:rPr lang="nl-NL" dirty="0"/>
              <a:t>%</a:t>
            </a:r>
            <a:r>
              <a:rPr lang="nl-NL" dirty="0" err="1"/>
              <a:t>DT:ProjectTitle</a:t>
            </a:r>
            <a:r>
              <a:rPr lang="nl-NL" dirty="0"/>
              <a:t>%</a:t>
            </a:r>
          </a:p>
          <a:p>
            <a:pPr lvl="3"/>
            <a:r>
              <a:rPr lang="nl-NL" dirty="0"/>
              <a:t>%</a:t>
            </a:r>
            <a:r>
              <a:rPr lang="nl-NL" dirty="0" err="1"/>
              <a:t>DT:ClientNameDateFee</a:t>
            </a:r>
            <a:r>
              <a:rPr lang="nl-NL" dirty="0"/>
              <a:t>%</a:t>
            </a:r>
          </a:p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</a:t>
            </a:r>
          </a:p>
        </p:txBody>
      </p:sp>
    </p:spTree>
    <p:extLst>
      <p:ext uri="{BB962C8B-B14F-4D97-AF65-F5344CB8AC3E}">
        <p14:creationId xmlns:p14="http://schemas.microsoft.com/office/powerpoint/2010/main" val="115823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 bwMode="ltGray">
          <a:xfrm flipH="1">
            <a:off x="539750" y="1620000"/>
            <a:ext cx="11087100" cy="4696663"/>
          </a:xfrm>
          <a:prstGeom prst="snip1Rect">
            <a:avLst>
              <a:gd name="adj" fmla="val 61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539750" y="1620000"/>
            <a:ext cx="288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200000" y="1928372"/>
            <a:ext cx="8758917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5" name="sLogo">
            <a:extLst>
              <a:ext uri="{FF2B5EF4-FFF2-40B4-BE49-F238E27FC236}">
                <a16:creationId xmlns:a16="http://schemas.microsoft.com/office/drawing/2014/main" id="{EA490224-86C9-471E-896A-AD341EECFC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000" y="396001"/>
            <a:ext cx="2826000" cy="3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 bwMode="ltGray">
          <a:xfrm flipH="1">
            <a:off x="539750" y="1620000"/>
            <a:ext cx="11087100" cy="4696663"/>
          </a:xfrm>
          <a:prstGeom prst="snip1Rect">
            <a:avLst>
              <a:gd name="adj" fmla="val 61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539750" y="1620000"/>
            <a:ext cx="288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200000" y="1928372"/>
            <a:ext cx="8758917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5" name="sLogo">
            <a:extLst>
              <a:ext uri="{FF2B5EF4-FFF2-40B4-BE49-F238E27FC236}">
                <a16:creationId xmlns:a16="http://schemas.microsoft.com/office/drawing/2014/main" id="{CEDED436-293F-431D-AAE0-35F64465C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000" y="396001"/>
            <a:ext cx="2826000" cy="3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00000"/>
            <a:ext cx="12192000" cy="50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  <a:p>
            <a:endParaRPr lang="nl-NL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 hasCustomPrompt="1"/>
          </p:nvPr>
        </p:nvSpPr>
        <p:spPr bwMode="ltGray">
          <a:xfrm flipH="1">
            <a:off x="540000" y="2070000"/>
            <a:ext cx="11086850" cy="1620000"/>
          </a:xfrm>
          <a:prstGeom prst="snip1Rect">
            <a:avLst>
              <a:gd name="adj" fmla="val 17843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540000" y="2070000"/>
            <a:ext cx="288000" cy="288000"/>
          </a:xfrm>
          <a:prstGeom prst="rt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998" y="2330912"/>
            <a:ext cx="9946800" cy="4985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8" y="2825008"/>
            <a:ext cx="9946800" cy="6647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pic>
        <p:nvPicPr>
          <p:cNvPr id="7" name="sLogo">
            <a:extLst>
              <a:ext uri="{FF2B5EF4-FFF2-40B4-BE49-F238E27FC236}">
                <a16:creationId xmlns:a16="http://schemas.microsoft.com/office/drawing/2014/main" id="{EA907C66-83F9-4963-A4C1-2079688FED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396000"/>
            <a:ext cx="342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47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6334850" y="2029750"/>
            <a:ext cx="5292000" cy="3488400"/>
            <a:chOff x="2337" y="1166"/>
            <a:chExt cx="3011" cy="1984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337" y="1166"/>
              <a:ext cx="1621" cy="1557"/>
            </a:xfrm>
            <a:custGeom>
              <a:avLst/>
              <a:gdLst>
                <a:gd name="T0" fmla="*/ 415 w 685"/>
                <a:gd name="T1" fmla="*/ 240 h 657"/>
                <a:gd name="T2" fmla="*/ 376 w 685"/>
                <a:gd name="T3" fmla="*/ 280 h 657"/>
                <a:gd name="T4" fmla="*/ 356 w 685"/>
                <a:gd name="T5" fmla="*/ 300 h 657"/>
                <a:gd name="T6" fmla="*/ 353 w 685"/>
                <a:gd name="T7" fmla="*/ 328 h 657"/>
                <a:gd name="T8" fmla="*/ 309 w 685"/>
                <a:gd name="T9" fmla="*/ 328 h 657"/>
                <a:gd name="T10" fmla="*/ 309 w 685"/>
                <a:gd name="T11" fmla="*/ 317 h 657"/>
                <a:gd name="T12" fmla="*/ 316 w 685"/>
                <a:gd name="T13" fmla="*/ 281 h 657"/>
                <a:gd name="T14" fmla="*/ 344 w 685"/>
                <a:gd name="T15" fmla="*/ 250 h 657"/>
                <a:gd name="T16" fmla="*/ 370 w 685"/>
                <a:gd name="T17" fmla="*/ 227 h 657"/>
                <a:gd name="T18" fmla="*/ 376 w 685"/>
                <a:gd name="T19" fmla="*/ 208 h 657"/>
                <a:gd name="T20" fmla="*/ 365 w 685"/>
                <a:gd name="T21" fmla="*/ 184 h 657"/>
                <a:gd name="T22" fmla="*/ 334 w 685"/>
                <a:gd name="T23" fmla="*/ 174 h 657"/>
                <a:gd name="T24" fmla="*/ 303 w 685"/>
                <a:gd name="T25" fmla="*/ 184 h 657"/>
                <a:gd name="T26" fmla="*/ 286 w 685"/>
                <a:gd name="T27" fmla="*/ 217 h 657"/>
                <a:gd name="T28" fmla="*/ 241 w 685"/>
                <a:gd name="T29" fmla="*/ 211 h 657"/>
                <a:gd name="T30" fmla="*/ 267 w 685"/>
                <a:gd name="T31" fmla="*/ 158 h 657"/>
                <a:gd name="T32" fmla="*/ 332 w 685"/>
                <a:gd name="T33" fmla="*/ 137 h 657"/>
                <a:gd name="T34" fmla="*/ 399 w 685"/>
                <a:gd name="T35" fmla="*/ 159 h 657"/>
                <a:gd name="T36" fmla="*/ 424 w 685"/>
                <a:gd name="T37" fmla="*/ 210 h 657"/>
                <a:gd name="T38" fmla="*/ 415 w 685"/>
                <a:gd name="T39" fmla="*/ 240 h 657"/>
                <a:gd name="T40" fmla="*/ 358 w 685"/>
                <a:gd name="T41" fmla="*/ 394 h 657"/>
                <a:gd name="T42" fmla="*/ 309 w 685"/>
                <a:gd name="T43" fmla="*/ 394 h 657"/>
                <a:gd name="T44" fmla="*/ 309 w 685"/>
                <a:gd name="T45" fmla="*/ 345 h 657"/>
                <a:gd name="T46" fmla="*/ 358 w 685"/>
                <a:gd name="T47" fmla="*/ 345 h 657"/>
                <a:gd name="T48" fmla="*/ 358 w 685"/>
                <a:gd name="T49" fmla="*/ 394 h 657"/>
                <a:gd name="T50" fmla="*/ 584 w 685"/>
                <a:gd name="T51" fmla="*/ 82 h 657"/>
                <a:gd name="T52" fmla="*/ 343 w 685"/>
                <a:gd name="T53" fmla="*/ 0 h 657"/>
                <a:gd name="T54" fmla="*/ 101 w 685"/>
                <a:gd name="T55" fmla="*/ 82 h 657"/>
                <a:gd name="T56" fmla="*/ 0 w 685"/>
                <a:gd name="T57" fmla="*/ 283 h 657"/>
                <a:gd name="T58" fmla="*/ 101 w 685"/>
                <a:gd name="T59" fmla="*/ 484 h 657"/>
                <a:gd name="T60" fmla="*/ 343 w 685"/>
                <a:gd name="T61" fmla="*/ 565 h 657"/>
                <a:gd name="T62" fmla="*/ 411 w 685"/>
                <a:gd name="T63" fmla="*/ 560 h 657"/>
                <a:gd name="T64" fmla="*/ 497 w 685"/>
                <a:gd name="T65" fmla="*/ 653 h 657"/>
                <a:gd name="T66" fmla="*/ 507 w 685"/>
                <a:gd name="T67" fmla="*/ 657 h 657"/>
                <a:gd name="T68" fmla="*/ 512 w 685"/>
                <a:gd name="T69" fmla="*/ 657 h 657"/>
                <a:gd name="T70" fmla="*/ 521 w 685"/>
                <a:gd name="T71" fmla="*/ 644 h 657"/>
                <a:gd name="T72" fmla="*/ 521 w 685"/>
                <a:gd name="T73" fmla="*/ 524 h 657"/>
                <a:gd name="T74" fmla="*/ 584 w 685"/>
                <a:gd name="T75" fmla="*/ 484 h 657"/>
                <a:gd name="T76" fmla="*/ 685 w 685"/>
                <a:gd name="T77" fmla="*/ 283 h 657"/>
                <a:gd name="T78" fmla="*/ 584 w 685"/>
                <a:gd name="T79" fmla="*/ 8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5" h="657">
                  <a:moveTo>
                    <a:pt x="415" y="240"/>
                  </a:moveTo>
                  <a:cubicBezTo>
                    <a:pt x="409" y="250"/>
                    <a:pt x="396" y="263"/>
                    <a:pt x="376" y="280"/>
                  </a:cubicBezTo>
                  <a:cubicBezTo>
                    <a:pt x="365" y="288"/>
                    <a:pt x="359" y="295"/>
                    <a:pt x="356" y="300"/>
                  </a:cubicBezTo>
                  <a:cubicBezTo>
                    <a:pt x="354" y="306"/>
                    <a:pt x="353" y="315"/>
                    <a:pt x="353" y="328"/>
                  </a:cubicBezTo>
                  <a:cubicBezTo>
                    <a:pt x="309" y="328"/>
                    <a:pt x="309" y="328"/>
                    <a:pt x="309" y="328"/>
                  </a:cubicBezTo>
                  <a:cubicBezTo>
                    <a:pt x="309" y="322"/>
                    <a:pt x="309" y="318"/>
                    <a:pt x="309" y="317"/>
                  </a:cubicBezTo>
                  <a:cubicBezTo>
                    <a:pt x="309" y="302"/>
                    <a:pt x="311" y="291"/>
                    <a:pt x="316" y="281"/>
                  </a:cubicBezTo>
                  <a:cubicBezTo>
                    <a:pt x="320" y="272"/>
                    <a:pt x="330" y="262"/>
                    <a:pt x="344" y="250"/>
                  </a:cubicBezTo>
                  <a:cubicBezTo>
                    <a:pt x="358" y="238"/>
                    <a:pt x="367" y="231"/>
                    <a:pt x="370" y="227"/>
                  </a:cubicBezTo>
                  <a:cubicBezTo>
                    <a:pt x="374" y="222"/>
                    <a:pt x="376" y="215"/>
                    <a:pt x="376" y="208"/>
                  </a:cubicBezTo>
                  <a:cubicBezTo>
                    <a:pt x="376" y="199"/>
                    <a:pt x="372" y="191"/>
                    <a:pt x="365" y="184"/>
                  </a:cubicBezTo>
                  <a:cubicBezTo>
                    <a:pt x="357" y="177"/>
                    <a:pt x="347" y="174"/>
                    <a:pt x="334" y="174"/>
                  </a:cubicBezTo>
                  <a:cubicBezTo>
                    <a:pt x="322" y="174"/>
                    <a:pt x="311" y="177"/>
                    <a:pt x="303" y="184"/>
                  </a:cubicBezTo>
                  <a:cubicBezTo>
                    <a:pt x="295" y="192"/>
                    <a:pt x="289" y="202"/>
                    <a:pt x="286" y="217"/>
                  </a:cubicBezTo>
                  <a:cubicBezTo>
                    <a:pt x="241" y="211"/>
                    <a:pt x="241" y="211"/>
                    <a:pt x="241" y="211"/>
                  </a:cubicBezTo>
                  <a:cubicBezTo>
                    <a:pt x="242" y="190"/>
                    <a:pt x="251" y="173"/>
                    <a:pt x="267" y="158"/>
                  </a:cubicBezTo>
                  <a:cubicBezTo>
                    <a:pt x="284" y="144"/>
                    <a:pt x="305" y="137"/>
                    <a:pt x="332" y="137"/>
                  </a:cubicBezTo>
                  <a:cubicBezTo>
                    <a:pt x="360" y="137"/>
                    <a:pt x="382" y="144"/>
                    <a:pt x="399" y="159"/>
                  </a:cubicBezTo>
                  <a:cubicBezTo>
                    <a:pt x="416" y="173"/>
                    <a:pt x="424" y="190"/>
                    <a:pt x="424" y="210"/>
                  </a:cubicBezTo>
                  <a:cubicBezTo>
                    <a:pt x="424" y="221"/>
                    <a:pt x="421" y="231"/>
                    <a:pt x="415" y="240"/>
                  </a:cubicBezTo>
                  <a:moveTo>
                    <a:pt x="358" y="394"/>
                  </a:moveTo>
                  <a:cubicBezTo>
                    <a:pt x="309" y="394"/>
                    <a:pt x="309" y="394"/>
                    <a:pt x="309" y="394"/>
                  </a:cubicBezTo>
                  <a:cubicBezTo>
                    <a:pt x="309" y="345"/>
                    <a:pt x="309" y="345"/>
                    <a:pt x="309" y="345"/>
                  </a:cubicBezTo>
                  <a:cubicBezTo>
                    <a:pt x="358" y="345"/>
                    <a:pt x="358" y="345"/>
                    <a:pt x="358" y="345"/>
                  </a:cubicBezTo>
                  <a:lnTo>
                    <a:pt x="358" y="394"/>
                  </a:lnTo>
                  <a:close/>
                  <a:moveTo>
                    <a:pt x="584" y="82"/>
                  </a:moveTo>
                  <a:cubicBezTo>
                    <a:pt x="520" y="29"/>
                    <a:pt x="434" y="0"/>
                    <a:pt x="343" y="0"/>
                  </a:cubicBezTo>
                  <a:cubicBezTo>
                    <a:pt x="252" y="0"/>
                    <a:pt x="166" y="29"/>
                    <a:pt x="101" y="82"/>
                  </a:cubicBezTo>
                  <a:cubicBezTo>
                    <a:pt x="36" y="136"/>
                    <a:pt x="0" y="207"/>
                    <a:pt x="0" y="283"/>
                  </a:cubicBezTo>
                  <a:cubicBezTo>
                    <a:pt x="0" y="359"/>
                    <a:pt x="36" y="430"/>
                    <a:pt x="101" y="484"/>
                  </a:cubicBezTo>
                  <a:cubicBezTo>
                    <a:pt x="166" y="536"/>
                    <a:pt x="252" y="565"/>
                    <a:pt x="343" y="565"/>
                  </a:cubicBezTo>
                  <a:cubicBezTo>
                    <a:pt x="366" y="565"/>
                    <a:pt x="389" y="564"/>
                    <a:pt x="411" y="560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500" y="656"/>
                    <a:pt x="504" y="657"/>
                    <a:pt x="507" y="657"/>
                  </a:cubicBezTo>
                  <a:cubicBezTo>
                    <a:pt x="509" y="657"/>
                    <a:pt x="511" y="657"/>
                    <a:pt x="512" y="657"/>
                  </a:cubicBezTo>
                  <a:cubicBezTo>
                    <a:pt x="518" y="654"/>
                    <a:pt x="521" y="649"/>
                    <a:pt x="521" y="644"/>
                  </a:cubicBezTo>
                  <a:cubicBezTo>
                    <a:pt x="521" y="524"/>
                    <a:pt x="521" y="524"/>
                    <a:pt x="521" y="524"/>
                  </a:cubicBezTo>
                  <a:cubicBezTo>
                    <a:pt x="544" y="513"/>
                    <a:pt x="565" y="499"/>
                    <a:pt x="584" y="484"/>
                  </a:cubicBezTo>
                  <a:cubicBezTo>
                    <a:pt x="649" y="430"/>
                    <a:pt x="685" y="359"/>
                    <a:pt x="685" y="283"/>
                  </a:cubicBezTo>
                  <a:cubicBezTo>
                    <a:pt x="685" y="207"/>
                    <a:pt x="649" y="136"/>
                    <a:pt x="584" y="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745" y="1590"/>
              <a:ext cx="1603" cy="1560"/>
            </a:xfrm>
            <a:custGeom>
              <a:avLst/>
              <a:gdLst>
                <a:gd name="T0" fmla="*/ 499 w 677"/>
                <a:gd name="T1" fmla="*/ 316 h 658"/>
                <a:gd name="T2" fmla="*/ 457 w 677"/>
                <a:gd name="T3" fmla="*/ 275 h 658"/>
                <a:gd name="T4" fmla="*/ 499 w 677"/>
                <a:gd name="T5" fmla="*/ 234 h 658"/>
                <a:gd name="T6" fmla="*/ 540 w 677"/>
                <a:gd name="T7" fmla="*/ 275 h 658"/>
                <a:gd name="T8" fmla="*/ 499 w 677"/>
                <a:gd name="T9" fmla="*/ 316 h 658"/>
                <a:gd name="T10" fmla="*/ 335 w 677"/>
                <a:gd name="T11" fmla="*/ 316 h 658"/>
                <a:gd name="T12" fmla="*/ 293 w 677"/>
                <a:gd name="T13" fmla="*/ 275 h 658"/>
                <a:gd name="T14" fmla="*/ 335 w 677"/>
                <a:gd name="T15" fmla="*/ 234 h 658"/>
                <a:gd name="T16" fmla="*/ 376 w 677"/>
                <a:gd name="T17" fmla="*/ 275 h 658"/>
                <a:gd name="T18" fmla="*/ 335 w 677"/>
                <a:gd name="T19" fmla="*/ 316 h 658"/>
                <a:gd name="T20" fmla="*/ 170 w 677"/>
                <a:gd name="T21" fmla="*/ 316 h 658"/>
                <a:gd name="T22" fmla="*/ 129 w 677"/>
                <a:gd name="T23" fmla="*/ 275 h 658"/>
                <a:gd name="T24" fmla="*/ 170 w 677"/>
                <a:gd name="T25" fmla="*/ 234 h 658"/>
                <a:gd name="T26" fmla="*/ 211 w 677"/>
                <a:gd name="T27" fmla="*/ 275 h 658"/>
                <a:gd name="T28" fmla="*/ 170 w 677"/>
                <a:gd name="T29" fmla="*/ 316 h 658"/>
                <a:gd name="T30" fmla="*/ 575 w 677"/>
                <a:gd name="T31" fmla="*/ 82 h 658"/>
                <a:gd name="T32" fmla="*/ 334 w 677"/>
                <a:gd name="T33" fmla="*/ 0 h 658"/>
                <a:gd name="T34" fmla="*/ 126 w 677"/>
                <a:gd name="T35" fmla="*/ 59 h 658"/>
                <a:gd name="T36" fmla="*/ 129 w 677"/>
                <a:gd name="T37" fmla="*/ 104 h 658"/>
                <a:gd name="T38" fmla="*/ 14 w 677"/>
                <a:gd name="T39" fmla="*/ 335 h 658"/>
                <a:gd name="T40" fmla="*/ 0 w 677"/>
                <a:gd name="T41" fmla="*/ 345 h 658"/>
                <a:gd name="T42" fmla="*/ 93 w 677"/>
                <a:gd name="T43" fmla="*/ 484 h 658"/>
                <a:gd name="T44" fmla="*/ 156 w 677"/>
                <a:gd name="T45" fmla="*/ 524 h 658"/>
                <a:gd name="T46" fmla="*/ 156 w 677"/>
                <a:gd name="T47" fmla="*/ 644 h 658"/>
                <a:gd name="T48" fmla="*/ 164 w 677"/>
                <a:gd name="T49" fmla="*/ 657 h 658"/>
                <a:gd name="T50" fmla="*/ 169 w 677"/>
                <a:gd name="T51" fmla="*/ 658 h 658"/>
                <a:gd name="T52" fmla="*/ 180 w 677"/>
                <a:gd name="T53" fmla="*/ 653 h 658"/>
                <a:gd name="T54" fmla="*/ 266 w 677"/>
                <a:gd name="T55" fmla="*/ 560 h 658"/>
                <a:gd name="T56" fmla="*/ 334 w 677"/>
                <a:gd name="T57" fmla="*/ 565 h 658"/>
                <a:gd name="T58" fmla="*/ 575 w 677"/>
                <a:gd name="T59" fmla="*/ 484 h 658"/>
                <a:gd name="T60" fmla="*/ 677 w 677"/>
                <a:gd name="T61" fmla="*/ 283 h 658"/>
                <a:gd name="T62" fmla="*/ 575 w 677"/>
                <a:gd name="T63" fmla="*/ 8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7" h="658">
                  <a:moveTo>
                    <a:pt x="499" y="316"/>
                  </a:moveTo>
                  <a:cubicBezTo>
                    <a:pt x="476" y="316"/>
                    <a:pt x="457" y="298"/>
                    <a:pt x="457" y="275"/>
                  </a:cubicBezTo>
                  <a:cubicBezTo>
                    <a:pt x="457" y="252"/>
                    <a:pt x="476" y="234"/>
                    <a:pt x="499" y="234"/>
                  </a:cubicBezTo>
                  <a:cubicBezTo>
                    <a:pt x="521" y="234"/>
                    <a:pt x="540" y="252"/>
                    <a:pt x="540" y="275"/>
                  </a:cubicBezTo>
                  <a:cubicBezTo>
                    <a:pt x="540" y="298"/>
                    <a:pt x="521" y="316"/>
                    <a:pt x="499" y="316"/>
                  </a:cubicBezTo>
                  <a:moveTo>
                    <a:pt x="335" y="316"/>
                  </a:moveTo>
                  <a:cubicBezTo>
                    <a:pt x="312" y="316"/>
                    <a:pt x="293" y="298"/>
                    <a:pt x="293" y="275"/>
                  </a:cubicBezTo>
                  <a:cubicBezTo>
                    <a:pt x="293" y="252"/>
                    <a:pt x="312" y="234"/>
                    <a:pt x="335" y="234"/>
                  </a:cubicBezTo>
                  <a:cubicBezTo>
                    <a:pt x="357" y="234"/>
                    <a:pt x="376" y="252"/>
                    <a:pt x="376" y="275"/>
                  </a:cubicBezTo>
                  <a:cubicBezTo>
                    <a:pt x="376" y="298"/>
                    <a:pt x="357" y="316"/>
                    <a:pt x="335" y="316"/>
                  </a:cubicBezTo>
                  <a:moveTo>
                    <a:pt x="170" y="316"/>
                  </a:moveTo>
                  <a:cubicBezTo>
                    <a:pt x="147" y="316"/>
                    <a:pt x="129" y="298"/>
                    <a:pt x="129" y="275"/>
                  </a:cubicBezTo>
                  <a:cubicBezTo>
                    <a:pt x="129" y="252"/>
                    <a:pt x="147" y="234"/>
                    <a:pt x="170" y="234"/>
                  </a:cubicBezTo>
                  <a:cubicBezTo>
                    <a:pt x="192" y="234"/>
                    <a:pt x="211" y="252"/>
                    <a:pt x="211" y="275"/>
                  </a:cubicBezTo>
                  <a:cubicBezTo>
                    <a:pt x="211" y="298"/>
                    <a:pt x="192" y="316"/>
                    <a:pt x="170" y="316"/>
                  </a:cubicBezTo>
                  <a:moveTo>
                    <a:pt x="575" y="82"/>
                  </a:moveTo>
                  <a:cubicBezTo>
                    <a:pt x="511" y="29"/>
                    <a:pt x="425" y="0"/>
                    <a:pt x="334" y="0"/>
                  </a:cubicBezTo>
                  <a:cubicBezTo>
                    <a:pt x="258" y="0"/>
                    <a:pt x="185" y="21"/>
                    <a:pt x="126" y="59"/>
                  </a:cubicBezTo>
                  <a:cubicBezTo>
                    <a:pt x="128" y="73"/>
                    <a:pt x="129" y="89"/>
                    <a:pt x="129" y="104"/>
                  </a:cubicBezTo>
                  <a:cubicBezTo>
                    <a:pt x="129" y="192"/>
                    <a:pt x="88" y="274"/>
                    <a:pt x="14" y="335"/>
                  </a:cubicBezTo>
                  <a:cubicBezTo>
                    <a:pt x="9" y="338"/>
                    <a:pt x="5" y="342"/>
                    <a:pt x="0" y="345"/>
                  </a:cubicBezTo>
                  <a:cubicBezTo>
                    <a:pt x="14" y="397"/>
                    <a:pt x="46" y="445"/>
                    <a:pt x="93" y="484"/>
                  </a:cubicBezTo>
                  <a:cubicBezTo>
                    <a:pt x="112" y="499"/>
                    <a:pt x="133" y="513"/>
                    <a:pt x="156" y="524"/>
                  </a:cubicBezTo>
                  <a:cubicBezTo>
                    <a:pt x="156" y="644"/>
                    <a:pt x="156" y="644"/>
                    <a:pt x="156" y="644"/>
                  </a:cubicBezTo>
                  <a:cubicBezTo>
                    <a:pt x="156" y="649"/>
                    <a:pt x="159" y="655"/>
                    <a:pt x="164" y="657"/>
                  </a:cubicBezTo>
                  <a:cubicBezTo>
                    <a:pt x="166" y="657"/>
                    <a:pt x="168" y="658"/>
                    <a:pt x="169" y="658"/>
                  </a:cubicBezTo>
                  <a:cubicBezTo>
                    <a:pt x="173" y="658"/>
                    <a:pt x="177" y="656"/>
                    <a:pt x="180" y="653"/>
                  </a:cubicBezTo>
                  <a:cubicBezTo>
                    <a:pt x="266" y="560"/>
                    <a:pt x="266" y="560"/>
                    <a:pt x="266" y="560"/>
                  </a:cubicBezTo>
                  <a:cubicBezTo>
                    <a:pt x="288" y="564"/>
                    <a:pt x="311" y="565"/>
                    <a:pt x="334" y="565"/>
                  </a:cubicBezTo>
                  <a:cubicBezTo>
                    <a:pt x="425" y="565"/>
                    <a:pt x="511" y="536"/>
                    <a:pt x="575" y="484"/>
                  </a:cubicBezTo>
                  <a:cubicBezTo>
                    <a:pt x="641" y="430"/>
                    <a:pt x="677" y="359"/>
                    <a:pt x="677" y="283"/>
                  </a:cubicBezTo>
                  <a:cubicBezTo>
                    <a:pt x="677" y="207"/>
                    <a:pt x="641" y="136"/>
                    <a:pt x="575" y="8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6" name="Rectangle 5"/>
          <p:cNvSpPr/>
          <p:nvPr userDrawn="1"/>
        </p:nvSpPr>
        <p:spPr bwMode="white">
          <a:xfrm>
            <a:off x="0" y="6316664"/>
            <a:ext cx="12192000" cy="541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42485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 flipH="1">
            <a:off x="0" y="1800000"/>
            <a:ext cx="12192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720000" y="2237464"/>
            <a:ext cx="10752000" cy="830997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5" name="sLogo">
            <a:extLst>
              <a:ext uri="{FF2B5EF4-FFF2-40B4-BE49-F238E27FC236}">
                <a16:creationId xmlns:a16="http://schemas.microsoft.com/office/drawing/2014/main" id="{74CABC12-B03E-48A3-BED1-DA1C8002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396000"/>
            <a:ext cx="342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19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ing Qu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pPr/>
              <a:t>21-1-2022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40000" y="2792235"/>
            <a:ext cx="6084011" cy="12208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449"/>
              </a:lnSpc>
            </a:pPr>
            <a:r>
              <a:rPr lang="nl-NL" sz="4400" dirty="0">
                <a:solidFill>
                  <a:srgbClr val="000000"/>
                </a:solidFill>
                <a:latin typeface="Arial"/>
                <a:cs typeface="Arial"/>
              </a:rPr>
              <a:t>Arcadis.</a:t>
            </a:r>
          </a:p>
          <a:p>
            <a:pPr>
              <a:lnSpc>
                <a:spcPts val="4449"/>
              </a:lnSpc>
            </a:pPr>
            <a:r>
              <a:rPr lang="nl-NL" sz="4400" dirty="0" err="1">
                <a:solidFill>
                  <a:srgbClr val="E4610F"/>
                </a:solidFill>
                <a:latin typeface="Arial"/>
                <a:cs typeface="Arial"/>
              </a:rPr>
              <a:t>Improving</a:t>
            </a:r>
            <a:r>
              <a:rPr lang="nl-NL" sz="4400" dirty="0">
                <a:solidFill>
                  <a:srgbClr val="E4610F"/>
                </a:solidFill>
                <a:latin typeface="Arial"/>
                <a:cs typeface="Arial"/>
              </a:rPr>
              <a:t> </a:t>
            </a:r>
            <a:r>
              <a:rPr lang="nl-NL" sz="4400" dirty="0" err="1">
                <a:solidFill>
                  <a:srgbClr val="E4610F"/>
                </a:solidFill>
                <a:latin typeface="Arial"/>
                <a:cs typeface="Arial"/>
              </a:rPr>
              <a:t>quality</a:t>
            </a:r>
            <a:r>
              <a:rPr lang="nl-NL" sz="4400" dirty="0">
                <a:solidFill>
                  <a:srgbClr val="E4610F"/>
                </a:solidFill>
                <a:latin typeface="Arial"/>
                <a:cs typeface="Arial"/>
              </a:rPr>
              <a:t> of life.</a:t>
            </a:r>
          </a:p>
        </p:txBody>
      </p:sp>
    </p:spTree>
    <p:extLst>
      <p:ext uri="{BB962C8B-B14F-4D97-AF65-F5344CB8AC3E}">
        <p14:creationId xmlns:p14="http://schemas.microsoft.com/office/powerpoint/2010/main" val="184731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56001"/>
            <a:ext cx="11087100" cy="386732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616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2358900"/>
            <a:ext cx="11087099" cy="315925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77756"/>
            <a:ext cx="11087100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40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56001"/>
            <a:ext cx="5418137" cy="386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3" y="1656001"/>
            <a:ext cx="5418136" cy="386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98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540259"/>
            <a:ext cx="5418138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872658"/>
            <a:ext cx="5418138" cy="36454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4" y="1541363"/>
            <a:ext cx="5418135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1872658"/>
            <a:ext cx="5418136" cy="36454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85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2273864"/>
            <a:ext cx="5418138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614742"/>
            <a:ext cx="5418138" cy="29034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3" y="2282343"/>
            <a:ext cx="5418137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3" y="2614742"/>
            <a:ext cx="5418135" cy="29034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77756"/>
            <a:ext cx="11087098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70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asic Text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3142801"/>
            <a:ext cx="5418138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475200"/>
            <a:ext cx="5418138" cy="20429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5" y="3142801"/>
            <a:ext cx="5418134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475200"/>
            <a:ext cx="5418136" cy="20429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77756"/>
            <a:ext cx="11087099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39751" y="2358000"/>
            <a:ext cx="11087098" cy="729430"/>
          </a:xfrm>
        </p:spPr>
        <p:txBody>
          <a:bodyPr>
            <a:noAutofit/>
          </a:bodyPr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340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9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tm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950400"/>
            <a:ext cx="11087100" cy="498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656001"/>
            <a:ext cx="11087100" cy="4660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Level 2</a:t>
            </a:r>
          </a:p>
          <a:p>
            <a:pPr lvl="2"/>
            <a:r>
              <a:rPr lang="nl-NL" dirty="0"/>
              <a:t>Level 3</a:t>
            </a:r>
          </a:p>
          <a:p>
            <a:pPr lvl="3"/>
            <a:r>
              <a:rPr lang="nl-NL" dirty="0"/>
              <a:t>Level 4</a:t>
            </a:r>
          </a:p>
          <a:p>
            <a:pPr lvl="4"/>
            <a:r>
              <a:rPr lang="nl-NL" dirty="0"/>
              <a:t>Level 5</a:t>
            </a:r>
          </a:p>
          <a:p>
            <a:pPr lvl="5"/>
            <a:r>
              <a:rPr lang="nl-NL" dirty="0"/>
              <a:t>Level 6</a:t>
            </a:r>
          </a:p>
          <a:p>
            <a:pPr lvl="6"/>
            <a:r>
              <a:rPr lang="nl-NL" dirty="0"/>
              <a:t>Level 7</a:t>
            </a:r>
          </a:p>
          <a:p>
            <a:pPr lvl="7"/>
            <a:r>
              <a:rPr lang="nl-NL" dirty="0"/>
              <a:t>Level 8</a:t>
            </a:r>
          </a:p>
          <a:p>
            <a:pPr lvl="8"/>
            <a:r>
              <a:rPr lang="nl-NL" dirty="0"/>
              <a:t>Level 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99427" y="6408001"/>
            <a:ext cx="3178800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548A52B9-D91E-41DB-9BEE-856ED9C57045}" type="datetimeFigureOut">
              <a:rPr lang="nl-NL" smtClean="0"/>
              <a:pPr/>
              <a:t>21-1-2022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588" y="6408001"/>
            <a:ext cx="3527425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650" y="6408001"/>
            <a:ext cx="241200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1CACA2-8807-444A-80EF-366DD6953B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Copyright"/>
          <p:cNvSpPr txBox="1"/>
          <p:nvPr userDrawn="1"/>
        </p:nvSpPr>
        <p:spPr>
          <a:xfrm>
            <a:off x="539751" y="6407975"/>
            <a:ext cx="352742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nl-NL" sz="900" dirty="0">
                <a:solidFill>
                  <a:schemeClr val="accent3"/>
                </a:solidFill>
              </a:rPr>
              <a:t>© Arcadis 2020</a:t>
            </a:r>
          </a:p>
        </p:txBody>
      </p:sp>
      <p:pic>
        <p:nvPicPr>
          <p:cNvPr id="11" name="sLogo">
            <a:extLst>
              <a:ext uri="{FF2B5EF4-FFF2-40B4-BE49-F238E27FC236}">
                <a16:creationId xmlns:a16="http://schemas.microsoft.com/office/drawing/2014/main" id="{897174C6-8ADB-44A3-85CF-67C1AC4F56B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001" y="396001"/>
            <a:ext cx="2574000" cy="2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4" r:id="rId4"/>
    <p:sldLayoutId id="2147483652" r:id="rId5"/>
    <p:sldLayoutId id="2147483653" r:id="rId6"/>
    <p:sldLayoutId id="2147483665" r:id="rId7"/>
    <p:sldLayoutId id="2147483671" r:id="rId8"/>
    <p:sldLayoutId id="2147483654" r:id="rId9"/>
    <p:sldLayoutId id="2147483655" r:id="rId10"/>
    <p:sldLayoutId id="2147483656" r:id="rId11"/>
    <p:sldLayoutId id="2147483668" r:id="rId12"/>
    <p:sldLayoutId id="2147483666" r:id="rId13"/>
    <p:sldLayoutId id="2147483667" r:id="rId14"/>
    <p:sldLayoutId id="2147483673" r:id="rId15"/>
    <p:sldLayoutId id="2147483674" r:id="rId16"/>
    <p:sldLayoutId id="2147483675" r:id="rId17"/>
    <p:sldLayoutId id="2147483651" r:id="rId18"/>
    <p:sldLayoutId id="2147483663" r:id="rId19"/>
    <p:sldLayoutId id="2147483670" r:id="rId20"/>
    <p:sldLayoutId id="2147483669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9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6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1371" userDrawn="1">
          <p15:clr>
            <a:srgbClr val="F26B43"/>
          </p15:clr>
        </p15:guide>
        <p15:guide id="3" pos="1530" userDrawn="1">
          <p15:clr>
            <a:srgbClr val="F26B43"/>
          </p15:clr>
        </p15:guide>
        <p15:guide id="4" pos="2562" userDrawn="1">
          <p15:clr>
            <a:srgbClr val="F26B43"/>
          </p15:clr>
        </p15:guide>
        <p15:guide id="5" pos="2721" userDrawn="1">
          <p15:clr>
            <a:srgbClr val="F26B43"/>
          </p15:clr>
        </p15:guide>
        <p15:guide id="6" pos="3753" userDrawn="1">
          <p15:clr>
            <a:srgbClr val="F26B43"/>
          </p15:clr>
        </p15:guide>
        <p15:guide id="7" pos="3911" userDrawn="1">
          <p15:clr>
            <a:srgbClr val="F26B43"/>
          </p15:clr>
        </p15:guide>
        <p15:guide id="8" pos="4943" userDrawn="1">
          <p15:clr>
            <a:srgbClr val="F26B43"/>
          </p15:clr>
        </p15:guide>
        <p15:guide id="9" pos="5102" userDrawn="1">
          <p15:clr>
            <a:srgbClr val="F26B43"/>
          </p15:clr>
        </p15:guide>
        <p15:guide id="10" pos="6134" userDrawn="1">
          <p15:clr>
            <a:srgbClr val="F26B43"/>
          </p15:clr>
        </p15:guide>
        <p15:guide id="11" pos="6292" userDrawn="1">
          <p15:clr>
            <a:srgbClr val="F26B43"/>
          </p15:clr>
        </p15:guide>
        <p15:guide id="12" pos="7324" userDrawn="1">
          <p15:clr>
            <a:srgbClr val="F26B43"/>
          </p15:clr>
        </p15:guide>
        <p15:guide id="13" orient="horz" pos="634" userDrawn="1">
          <p15:clr>
            <a:srgbClr val="F26B43"/>
          </p15:clr>
        </p15:guide>
        <p15:guide id="14" orient="horz" pos="1644" userDrawn="1">
          <p15:clr>
            <a:srgbClr val="F26B43"/>
          </p15:clr>
        </p15:guide>
        <p15:guide id="15" orient="horz" pos="1802" userDrawn="1">
          <p15:clr>
            <a:srgbClr val="F26B43"/>
          </p15:clr>
        </p15:guide>
        <p15:guide id="16" orient="horz" pos="2811" userDrawn="1">
          <p15:clr>
            <a:srgbClr val="F26B43"/>
          </p15:clr>
        </p15:guide>
        <p15:guide id="17" orient="horz" pos="2970" userDrawn="1">
          <p15:clr>
            <a:srgbClr val="F26B43"/>
          </p15:clr>
        </p15:guide>
        <p15:guide id="18" orient="horz" pos="3476" userDrawn="1">
          <p15:clr>
            <a:srgbClr val="F26B43"/>
          </p15:clr>
        </p15:guide>
        <p15:guide id="19" orient="horz" pos="39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B6AD1A3-3392-416C-A753-79542CEFF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05" y="1955809"/>
            <a:ext cx="11652589" cy="526298"/>
          </a:xfrm>
        </p:spPr>
        <p:txBody>
          <a:bodyPr/>
          <a:lstStyle/>
          <a:p>
            <a:pPr algn="ctr"/>
            <a:r>
              <a:rPr lang="nl-NL" dirty="0"/>
              <a:t>PRESENTATIE </a:t>
            </a:r>
            <a:br>
              <a:rPr lang="nl-NL" dirty="0"/>
            </a:br>
            <a:r>
              <a:rPr lang="nl-NL" sz="2400" dirty="0"/>
              <a:t>integraal wegontwerp biddingweg, </a:t>
            </a:r>
            <a:r>
              <a:rPr lang="nl-NL" sz="2400" dirty="0" err="1"/>
              <a:t>bisonweg</a:t>
            </a:r>
            <a:r>
              <a:rPr lang="nl-NL" sz="2400" dirty="0"/>
              <a:t> en </a:t>
            </a:r>
            <a:r>
              <a:rPr lang="nl-NL" sz="2400" dirty="0" err="1"/>
              <a:t>SPelWIJK</a:t>
            </a:r>
            <a:endParaRPr lang="nl-NL" sz="2400" dirty="0"/>
          </a:p>
        </p:txBody>
      </p:sp>
      <p:sp>
        <p:nvSpPr>
          <p:cNvPr id="10" name="Ondertitel 9">
            <a:extLst>
              <a:ext uri="{FF2B5EF4-FFF2-40B4-BE49-F238E27FC236}">
                <a16:creationId xmlns:a16="http://schemas.microsoft.com/office/drawing/2014/main" id="{02D4B143-9B5D-4D79-AAC3-25EB23483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011" y="3068901"/>
            <a:ext cx="9197975" cy="720197"/>
          </a:xfrm>
        </p:spPr>
        <p:txBody>
          <a:bodyPr/>
          <a:lstStyle/>
          <a:p>
            <a:pPr algn="ctr"/>
            <a:r>
              <a:rPr lang="nl-NL" sz="1800" dirty="0"/>
              <a:t>18 januari 2022</a:t>
            </a:r>
          </a:p>
        </p:txBody>
      </p:sp>
      <p:pic>
        <p:nvPicPr>
          <p:cNvPr id="1026" name="Picture 2" descr="Gemeente Dronten – Interveste – blog">
            <a:extLst>
              <a:ext uri="{FF2B5EF4-FFF2-40B4-BE49-F238E27FC236}">
                <a16:creationId xmlns:a16="http://schemas.microsoft.com/office/drawing/2014/main" id="{4E5EFC7F-4A8E-4D7D-9F27-5DA6D606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747" y="254529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0C38CCE-3EC9-4B5E-8ED9-CF378D9C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590" y="3996828"/>
            <a:ext cx="9198314" cy="276999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We willen u vragen uw microfoon uit te zetten (</a:t>
            </a:r>
            <a:r>
              <a:rPr lang="nl-NL" dirty="0" err="1">
                <a:solidFill>
                  <a:schemeClr val="bg1"/>
                </a:solidFill>
              </a:rPr>
              <a:t>mute</a:t>
            </a:r>
            <a:r>
              <a:rPr lang="nl-NL" dirty="0">
                <a:solidFill>
                  <a:schemeClr val="bg1"/>
                </a:solidFill>
              </a:rPr>
              <a:t>). Vragen kunt u stellen via de chat. 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Picture 4" descr="Zoom Meeting Controls to Secure Participant Actions | University  Information Services | Georgetown University">
            <a:extLst>
              <a:ext uri="{FF2B5EF4-FFF2-40B4-BE49-F238E27FC236}">
                <a16:creationId xmlns:a16="http://schemas.microsoft.com/office/drawing/2014/main" id="{2B5EC041-E2B3-42F9-A2E2-41C28AD69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6876" y="4501287"/>
            <a:ext cx="527158" cy="5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ecuring Zoom Meetings | Office of Teaching, Learning &amp; Technology">
            <a:extLst>
              <a:ext uri="{FF2B5EF4-FFF2-40B4-BE49-F238E27FC236}">
                <a16:creationId xmlns:a16="http://schemas.microsoft.com/office/drawing/2014/main" id="{A25244B7-625D-4AD5-AF55-121AE9248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7968" y="4501285"/>
            <a:ext cx="527159" cy="5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967178"/>
            <a:ext cx="11087100" cy="498598"/>
          </a:xfrm>
        </p:spPr>
        <p:txBody>
          <a:bodyPr/>
          <a:lstStyle/>
          <a:p>
            <a:r>
              <a:rPr lang="nl-NL" dirty="0"/>
              <a:t>Belangrijke kenmerken van het ontwerp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469439" y="1689557"/>
            <a:ext cx="1044420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Biddingweg wordt breder;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twee rijbanen van 3,5 meter verharding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opsluitbanden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voor hulpdiensten, vrachtwagens en landbouwvoertuigen overrijdbare midden geleider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plateau’s of </a:t>
            </a:r>
            <a:r>
              <a:rPr lang="nl-NL" dirty="0">
                <a:solidFill>
                  <a:srgbClr val="1D1D1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drempels bij realisatie rotonde Industrieweg - Biddingweg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vrijliggend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fietspad vanaf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tot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Dronterringweg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met een breedte van 3,5 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3E60A5BC-4136-48E8-8C6C-3C91DB50A848}"/>
              </a:ext>
            </a:extLst>
          </p:cNvPr>
          <p:cNvSpPr/>
          <p:nvPr/>
        </p:nvSpPr>
        <p:spPr>
          <a:xfrm>
            <a:off x="5859781" y="3796410"/>
            <a:ext cx="45719" cy="80265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50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0F65C-7697-4F28-B234-2F7EF0E5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Biddingweg – huidige situatie</a:t>
            </a:r>
          </a:p>
        </p:txBody>
      </p:sp>
      <p:pic>
        <p:nvPicPr>
          <p:cNvPr id="5" name="Picture 2" descr="Gemeente Dronten – Interveste – blog">
            <a:extLst>
              <a:ext uri="{FF2B5EF4-FFF2-40B4-BE49-F238E27FC236}">
                <a16:creationId xmlns:a16="http://schemas.microsoft.com/office/drawing/2014/main" id="{3354C574-9118-44A8-9017-6E4B615C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3B3FE6-6FFD-48E4-A88D-1F3B85F5A344}"/>
              </a:ext>
            </a:extLst>
          </p:cNvPr>
          <p:cNvSpPr txBox="1"/>
          <p:nvPr/>
        </p:nvSpPr>
        <p:spPr>
          <a:xfrm>
            <a:off x="506194" y="1611759"/>
            <a:ext cx="8332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Huidig profiel Biddingweg: verschillende breedtes wegen en fietspad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2BF7D-8147-4495-86D3-B7D5E3146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" b="42984"/>
          <a:stretch/>
        </p:blipFill>
        <p:spPr>
          <a:xfrm>
            <a:off x="573908" y="3087706"/>
            <a:ext cx="10526758" cy="171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0F65C-7697-4F28-B234-2F7EF0E5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Biddingweg – huidige situatie</a:t>
            </a:r>
          </a:p>
        </p:txBody>
      </p:sp>
      <p:pic>
        <p:nvPicPr>
          <p:cNvPr id="5" name="Picture 2" descr="Gemeente Dronten – Interveste – blog">
            <a:extLst>
              <a:ext uri="{FF2B5EF4-FFF2-40B4-BE49-F238E27FC236}">
                <a16:creationId xmlns:a16="http://schemas.microsoft.com/office/drawing/2014/main" id="{3354C574-9118-44A8-9017-6E4B615C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3B3FE6-6FFD-48E4-A88D-1F3B85F5A344}"/>
              </a:ext>
            </a:extLst>
          </p:cNvPr>
          <p:cNvSpPr txBox="1"/>
          <p:nvPr/>
        </p:nvSpPr>
        <p:spPr>
          <a:xfrm>
            <a:off x="506194" y="1611759"/>
            <a:ext cx="8332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Huidig profiel Biddingweg: verschillende breedtes wegen en fietspad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50DAF-7A65-46C7-B38F-89E9623DE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" b="32550"/>
          <a:stretch/>
        </p:blipFill>
        <p:spPr>
          <a:xfrm>
            <a:off x="506194" y="2420851"/>
            <a:ext cx="10917812" cy="24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2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967178"/>
            <a:ext cx="11087100" cy="498598"/>
          </a:xfrm>
        </p:spPr>
        <p:txBody>
          <a:bodyPr/>
          <a:lstStyle/>
          <a:p>
            <a:r>
              <a:rPr lang="nl-NL" dirty="0"/>
              <a:t>Belangrijke kenmerken van het ontwerp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469439" y="1689557"/>
            <a:ext cx="1044420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Biddingweg wordt breder;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twee rijbanen van 3,5 meter verharding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opsluitbanden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voor hulpdiensten, vrachtwagens en landbouwvoertuigen overrijdbare midden geleider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plateau’s of </a:t>
            </a:r>
            <a:r>
              <a:rPr lang="nl-NL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drempels bij realisatie rotonde Industrieweg - Biddingweg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vrijliggend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fietspad vanaf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tot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Dronterringweg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met een breedte van 3,5 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kruisingen van de Biddingweg met Swifterbant-zuid en Bloemenzoom worden T-kruisingen met 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middengeleider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3E60A5BC-4136-48E8-8C6C-3C91DB50A848}"/>
              </a:ext>
            </a:extLst>
          </p:cNvPr>
          <p:cNvSpPr/>
          <p:nvPr/>
        </p:nvSpPr>
        <p:spPr>
          <a:xfrm>
            <a:off x="5859781" y="3796410"/>
            <a:ext cx="45719" cy="80265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35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2F061-5886-475E-A06E-B8054CC2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Kruising Swifterbant-zuid</a:t>
            </a:r>
          </a:p>
        </p:txBody>
      </p:sp>
      <p:pic>
        <p:nvPicPr>
          <p:cNvPr id="7" name="Picture 2" descr="Gemeente Dronten – Interveste – blog">
            <a:extLst>
              <a:ext uri="{FF2B5EF4-FFF2-40B4-BE49-F238E27FC236}">
                <a16:creationId xmlns:a16="http://schemas.microsoft.com/office/drawing/2014/main" id="{2BE0A79E-C3B9-4DD7-8188-617D6CC0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5B5A6-3D81-472D-AC8E-3589A40FDC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" y="1656001"/>
            <a:ext cx="5534025" cy="47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4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967178"/>
            <a:ext cx="11087100" cy="498598"/>
          </a:xfrm>
        </p:spPr>
        <p:txBody>
          <a:bodyPr/>
          <a:lstStyle/>
          <a:p>
            <a:r>
              <a:rPr lang="nl-NL" dirty="0"/>
              <a:t>Belangrijke kenmerken van het ontwerp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469439" y="1689557"/>
            <a:ext cx="10444201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Biddingweg wordt breder;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twee rijbanen van 3,5 meter verharding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opsluitbanden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voor hulpdiensten, vrachtwagens en landbouwvoertuigen overrijdbare midden geleider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plateau’s of </a:t>
            </a:r>
            <a:r>
              <a:rPr lang="nl-NL" dirty="0">
                <a:solidFill>
                  <a:srgbClr val="B3B3B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drempels bij realisatie rotonde Industrieweg - Biddingweg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vrijliggend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fietspad vanaf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tot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Dronterringweg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met een breedte van 3,5 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kruisingen van de Biddingweg met Swifterbant-zuid en Bloemenzoom worden T-kruisingen met 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middengeleider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rotonde Biddingweg-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wordt aangepast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3E60A5BC-4136-48E8-8C6C-3C91DB50A848}"/>
              </a:ext>
            </a:extLst>
          </p:cNvPr>
          <p:cNvSpPr/>
          <p:nvPr/>
        </p:nvSpPr>
        <p:spPr>
          <a:xfrm>
            <a:off x="5859781" y="3796410"/>
            <a:ext cx="45719" cy="80265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77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2F061-5886-475E-A06E-B8054CC2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Kruising </a:t>
            </a:r>
            <a:r>
              <a:rPr lang="nl-NL" b="1" dirty="0" err="1"/>
              <a:t>Bisonweg</a:t>
            </a:r>
            <a:r>
              <a:rPr lang="nl-NL" b="1" dirty="0"/>
              <a:t>-Biddingweg</a:t>
            </a:r>
            <a:endParaRPr lang="nl-NL" dirty="0"/>
          </a:p>
        </p:txBody>
      </p:sp>
      <p:pic>
        <p:nvPicPr>
          <p:cNvPr id="14" name="Picture 2" descr="Gemeente Dronten – Interveste – blog">
            <a:extLst>
              <a:ext uri="{FF2B5EF4-FFF2-40B4-BE49-F238E27FC236}">
                <a16:creationId xmlns:a16="http://schemas.microsoft.com/office/drawing/2014/main" id="{BAACEBBE-246B-4CC2-863A-7711038B8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meente Dronten – Interveste – blog">
            <a:extLst>
              <a:ext uri="{FF2B5EF4-FFF2-40B4-BE49-F238E27FC236}">
                <a16:creationId xmlns:a16="http://schemas.microsoft.com/office/drawing/2014/main" id="{EFE111DE-C02B-48FE-A86A-42C4F673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21" y="3694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75243-B5FF-4D14-A833-9A1E3CE155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11899" y="847639"/>
            <a:ext cx="4913702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5ADBE01-AC8D-4475-BA2D-0DBA643ACE51}"/>
              </a:ext>
            </a:extLst>
          </p:cNvPr>
          <p:cNvSpPr txBox="1"/>
          <p:nvPr/>
        </p:nvSpPr>
        <p:spPr>
          <a:xfrm>
            <a:off x="7666892" y="4431323"/>
            <a:ext cx="3911327" cy="22159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Ruime boogstralen en brede rijstrook, </a:t>
            </a:r>
          </a:p>
          <a:p>
            <a:r>
              <a:rPr lang="nl-NL" dirty="0"/>
              <a:t>daarmee geschikt voor </a:t>
            </a:r>
          </a:p>
          <a:p>
            <a:r>
              <a:rPr lang="nl-NL" dirty="0"/>
              <a:t>vracht- en landbouwvoertuigen</a:t>
            </a:r>
          </a:p>
        </p:txBody>
      </p:sp>
    </p:spTree>
    <p:extLst>
      <p:ext uri="{BB962C8B-B14F-4D97-AF65-F5344CB8AC3E}">
        <p14:creationId xmlns:p14="http://schemas.microsoft.com/office/powerpoint/2010/main" val="3335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967178"/>
            <a:ext cx="11087100" cy="498598"/>
          </a:xfrm>
        </p:spPr>
        <p:txBody>
          <a:bodyPr/>
          <a:lstStyle/>
          <a:p>
            <a:r>
              <a:rPr lang="nl-NL" dirty="0"/>
              <a:t>Belangrijke kenmerken van het ontwerp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469439" y="1689557"/>
            <a:ext cx="1044420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Biddingweg wordt breder;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twee rijbanen van 3,5 meter verharding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opsluitbanden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voor hulpdiensten, vrachtwagens en landbouwvoertuigen overrijdbare midden geleider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plateau’s of </a:t>
            </a:r>
            <a:r>
              <a:rPr lang="nl-NL" dirty="0">
                <a:solidFill>
                  <a:srgbClr val="B3B3B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drempels bij realisatie rotonde Industrieweg - Biddingweg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vrijliggend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fietspad vanaf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tot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Dronterringweg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met een breedte van 3,5 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kruisingen van de Biddingweg met Swifterbant-zuid en Bloemenzoom worden T-kruisingen met 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middengeleider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rotonde Biddingweg-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wordt aangepast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kruisingen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-Bosweg en Biddingweg-Industrieweg worden uitgevoerd als rotondes.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3E60A5BC-4136-48E8-8C6C-3C91DB50A848}"/>
              </a:ext>
            </a:extLst>
          </p:cNvPr>
          <p:cNvSpPr/>
          <p:nvPr/>
        </p:nvSpPr>
        <p:spPr>
          <a:xfrm>
            <a:off x="5859781" y="3796410"/>
            <a:ext cx="45719" cy="80265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21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55DF67-7A0B-4F3D-94A5-C804CD40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Kruising Bosweg-</a:t>
            </a:r>
            <a:r>
              <a:rPr lang="nl-NL" dirty="0" err="1"/>
              <a:t>Bisonweg</a:t>
            </a:r>
            <a:r>
              <a:rPr lang="nl-NL" dirty="0"/>
              <a:t> </a:t>
            </a:r>
          </a:p>
        </p:txBody>
      </p:sp>
      <p:pic>
        <p:nvPicPr>
          <p:cNvPr id="10" name="Picture 2" descr="Gemeente Dronten – Interveste – blog">
            <a:extLst>
              <a:ext uri="{FF2B5EF4-FFF2-40B4-BE49-F238E27FC236}">
                <a16:creationId xmlns:a16="http://schemas.microsoft.com/office/drawing/2014/main" id="{84832470-8F84-46A9-8DF2-2C47DF99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0A4DD2-315C-4A2C-9607-B090C728B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592083" y="835235"/>
            <a:ext cx="4753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5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2F061-5886-475E-A06E-B8054CC2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Kruising Biddingweg – Industrieweg </a:t>
            </a:r>
          </a:p>
        </p:txBody>
      </p:sp>
      <p:pic>
        <p:nvPicPr>
          <p:cNvPr id="8" name="Picture 2" descr="Gemeente Dronten – Interveste – blog">
            <a:extLst>
              <a:ext uri="{FF2B5EF4-FFF2-40B4-BE49-F238E27FC236}">
                <a16:creationId xmlns:a16="http://schemas.microsoft.com/office/drawing/2014/main" id="{CDA3677C-D028-47EA-BDCA-3CFE4686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03485-1EC1-41DE-ADE5-9C32ECC665FA}"/>
              </a:ext>
            </a:extLst>
          </p:cNvPr>
          <p:cNvSpPr txBox="1"/>
          <p:nvPr/>
        </p:nvSpPr>
        <p:spPr>
          <a:xfrm>
            <a:off x="463550" y="1608376"/>
            <a:ext cx="3968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E3B6B-72DE-45E9-BB2E-4DC4648C2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35" b="1581"/>
          <a:stretch/>
        </p:blipFill>
        <p:spPr>
          <a:xfrm>
            <a:off x="463550" y="1608376"/>
            <a:ext cx="3390900" cy="495434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E5A23B7-7472-4509-B201-D2A8E9CCC225}"/>
              </a:ext>
            </a:extLst>
          </p:cNvPr>
          <p:cNvSpPr txBox="1"/>
          <p:nvPr/>
        </p:nvSpPr>
        <p:spPr>
          <a:xfrm>
            <a:off x="4299438" y="4853354"/>
            <a:ext cx="3911327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Ruime boogstralen en brede rijstrook, </a:t>
            </a:r>
          </a:p>
          <a:p>
            <a:r>
              <a:rPr lang="nl-NL" dirty="0"/>
              <a:t>daarmee geschikt voor </a:t>
            </a:r>
          </a:p>
          <a:p>
            <a:r>
              <a:rPr lang="nl-NL" dirty="0"/>
              <a:t>vracht- en landbouwvoertuigen</a:t>
            </a:r>
          </a:p>
        </p:txBody>
      </p:sp>
    </p:spTree>
    <p:extLst>
      <p:ext uri="{BB962C8B-B14F-4D97-AF65-F5344CB8AC3E}">
        <p14:creationId xmlns:p14="http://schemas.microsoft.com/office/powerpoint/2010/main" val="22060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539750" y="1619394"/>
            <a:ext cx="104442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Introductie door wethouder Irene Korting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Korte terugblik op de laatste bijeenkomst (15 maart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Presentatie ontwerp Biddingweg –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Bisonweg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– Spelwijk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     met één alternatief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Behandelen vragen tot ca. 20.30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1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2F061-5886-475E-A06E-B8054CC2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Kruising Biddingweg – Industrieweg </a:t>
            </a:r>
          </a:p>
        </p:txBody>
      </p:sp>
      <p:pic>
        <p:nvPicPr>
          <p:cNvPr id="8" name="Picture 2" descr="Gemeente Dronten – Interveste – blog">
            <a:extLst>
              <a:ext uri="{FF2B5EF4-FFF2-40B4-BE49-F238E27FC236}">
                <a16:creationId xmlns:a16="http://schemas.microsoft.com/office/drawing/2014/main" id="{CDA3677C-D028-47EA-BDCA-3CFE4686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03485-1EC1-41DE-ADE5-9C32ECC665FA}"/>
              </a:ext>
            </a:extLst>
          </p:cNvPr>
          <p:cNvSpPr txBox="1"/>
          <p:nvPr/>
        </p:nvSpPr>
        <p:spPr>
          <a:xfrm>
            <a:off x="463550" y="1608376"/>
            <a:ext cx="3968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C4A27E-11C5-4998-97C5-0BF7F8F02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608376"/>
            <a:ext cx="5851628" cy="489731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79831C0-395A-4C29-9892-E34AC5C73470}"/>
              </a:ext>
            </a:extLst>
          </p:cNvPr>
          <p:cNvSpPr txBox="1"/>
          <p:nvPr/>
        </p:nvSpPr>
        <p:spPr>
          <a:xfrm>
            <a:off x="6831623" y="1667155"/>
            <a:ext cx="5206554" cy="55399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Alternatief T - kruising: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Lagere kosten dan rotonde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Biddingweg voorrangskruising, </a:t>
            </a:r>
          </a:p>
          <a:p>
            <a:r>
              <a:rPr lang="nl-NL" dirty="0"/>
              <a:t>     minder snelheidsremming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Niet aanvaardbaar in 50 km/u weg zonder </a:t>
            </a:r>
          </a:p>
          <a:p>
            <a:r>
              <a:rPr lang="nl-NL" dirty="0"/>
              <a:t>     plateau verhoging 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voor fietsers minder wenselijk,</a:t>
            </a:r>
          </a:p>
          <a:p>
            <a:r>
              <a:rPr lang="nl-NL" dirty="0"/>
              <a:t>     afslaand verkeer heeft minder zicht  op fietsers </a:t>
            </a:r>
          </a:p>
          <a:p>
            <a:r>
              <a:rPr lang="nl-NL" dirty="0"/>
              <a:t>     (met voorrang) die vanaf twee richtingen komen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Minder helder verkeersbeeld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Minder duidelijke poort / entree voor Swifterbant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424872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967178"/>
            <a:ext cx="11087100" cy="498598"/>
          </a:xfrm>
        </p:spPr>
        <p:txBody>
          <a:bodyPr/>
          <a:lstStyle/>
          <a:p>
            <a:r>
              <a:rPr lang="nl-NL" dirty="0"/>
              <a:t>Belangrijke kenmerken van het ontwerp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469439" y="1689557"/>
            <a:ext cx="10444201" cy="7432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Biddingweg wordt breder;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twee rijbanen van 3,5 meter verharding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opsluitbanden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voor hulpdiensten, vrachtwagens en landbouwvoertuigen overrijdbare midden geleider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plateau’s of </a:t>
            </a:r>
            <a:r>
              <a:rPr lang="nl-NL" dirty="0">
                <a:solidFill>
                  <a:srgbClr val="B3B3B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drempels bij realisatie rotonde Industrieweg - Biddingweg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vrijliggend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fietspad vanaf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tot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Dronterringweg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met een breedte van 3,5 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kruisingen van de Biddingweg met Swifterbant-zuid en Bloemenzoom worden T-kruisingen met 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middengeleider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rotonde Biddingweg-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wordt aangepast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kruisingen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-Bosweg en Biddingweg-Industrieweg worden uitgevoerd als rotondes.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Aan de akkerzijde van de Biddingweg komen, waar kabels en leidingen dit toestaan, op 15 m afstand van elkaar bomen, maximale volgroeide hoogte 20 m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(Eerste ontwerp elke 10 m en geen hoogte beperking).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3E60A5BC-4136-48E8-8C6C-3C91DB50A848}"/>
              </a:ext>
            </a:extLst>
          </p:cNvPr>
          <p:cNvSpPr/>
          <p:nvPr/>
        </p:nvSpPr>
        <p:spPr>
          <a:xfrm>
            <a:off x="5859781" y="3796410"/>
            <a:ext cx="45719" cy="80265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421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Biddingweg – nieuwe inrichting</a:t>
            </a:r>
          </a:p>
        </p:txBody>
      </p:sp>
      <p:pic>
        <p:nvPicPr>
          <p:cNvPr id="15" name="Picture 2" descr="Gemeente Dronten – Interveste – blog">
            <a:extLst>
              <a:ext uri="{FF2B5EF4-FFF2-40B4-BE49-F238E27FC236}">
                <a16:creationId xmlns:a16="http://schemas.microsoft.com/office/drawing/2014/main" id="{52BF3CA6-182A-47EA-B672-3E7F9638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B52C54-AB48-40E2-805A-B34F74F1F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518" y="1656001"/>
            <a:ext cx="10370216" cy="4918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29EA1-0F46-4EDC-9E26-AF22CDFFEF69}"/>
              </a:ext>
            </a:extLst>
          </p:cNvPr>
          <p:cNvSpPr txBox="1"/>
          <p:nvPr/>
        </p:nvSpPr>
        <p:spPr>
          <a:xfrm>
            <a:off x="847725" y="1981200"/>
            <a:ext cx="243180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Breed fietspad in grijs beton,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geen banden,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bomen nog niet ingetekend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aan landschapszijde</a:t>
            </a:r>
          </a:p>
        </p:txBody>
      </p:sp>
    </p:spTree>
    <p:extLst>
      <p:ext uri="{BB962C8B-B14F-4D97-AF65-F5344CB8AC3E}">
        <p14:creationId xmlns:p14="http://schemas.microsoft.com/office/powerpoint/2010/main" val="1342444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967178"/>
            <a:ext cx="11087100" cy="498598"/>
          </a:xfrm>
        </p:spPr>
        <p:txBody>
          <a:bodyPr/>
          <a:lstStyle/>
          <a:p>
            <a:r>
              <a:rPr lang="nl-NL" dirty="0"/>
              <a:t>Belangrijke kenmerken van het ontwerp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469439" y="1689557"/>
            <a:ext cx="10444201" cy="7432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Biddingweg wordt breder;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twee rijbanen van 3,5 meter verharding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opsluitbanden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voor hulpdiensten, vrachtwagens en landbouwvoertuigen overrijdbare midden geleider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plateau’s of 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drempels bij realisatie rotonde Industrieweg - Biddingweg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vrijliggend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fietspad vanaf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tot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Dronterringweg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met een breedte van 3,5 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kruisingen van de Biddingweg met Swifterbant-zuid en Bloemenzoom worden T-kruisingen met 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middengeleider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rotonde Biddingweg-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wordt aangepast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kruisingen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Bisonweg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-Bosweg en Biddingweg-Industrieweg worden uitgevoerd als rotondes.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Aan de akkerzijde van de Biddingweg komen, waar kabels en leidingen dit toestaan, op 15 m afstand van elkaar bomen, maximale volgroeide hoogte 20 m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(Eerste ontwerp elke 10 m en geen hoogte beperking).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3E60A5BC-4136-48E8-8C6C-3C91DB50A848}"/>
              </a:ext>
            </a:extLst>
          </p:cNvPr>
          <p:cNvSpPr/>
          <p:nvPr/>
        </p:nvSpPr>
        <p:spPr>
          <a:xfrm>
            <a:off x="5859781" y="3796410"/>
            <a:ext cx="45719" cy="80265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074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19B197-6970-4E65-B90B-8737F016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Spelwijk </a:t>
            </a:r>
          </a:p>
        </p:txBody>
      </p:sp>
      <p:pic>
        <p:nvPicPr>
          <p:cNvPr id="9" name="Picture 2" descr="Gemeente Dronten – Interveste – blog">
            <a:extLst>
              <a:ext uri="{FF2B5EF4-FFF2-40B4-BE49-F238E27FC236}">
                <a16:creationId xmlns:a16="http://schemas.microsoft.com/office/drawing/2014/main" id="{4C135DFF-AC2B-4B1E-8AA0-B9F63E29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1A1576-E31A-4570-80D8-D85871B415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99" b="-1375"/>
          <a:stretch/>
        </p:blipFill>
        <p:spPr>
          <a:xfrm>
            <a:off x="539750" y="1448998"/>
            <a:ext cx="7099300" cy="529432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2B67106-C263-4A90-9DA1-799AA0377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748" y="6569043"/>
            <a:ext cx="2355537" cy="393333"/>
          </a:xfrm>
        </p:spPr>
        <p:txBody>
          <a:bodyPr>
            <a:normAutofit/>
          </a:bodyPr>
          <a:lstStyle/>
          <a:p>
            <a:r>
              <a:rPr lang="nl-NL" sz="1100" dirty="0"/>
              <a:t>Luchtfoto Spelwijk (2020)</a:t>
            </a:r>
          </a:p>
          <a:p>
            <a:pPr>
              <a:buNone/>
            </a:pPr>
            <a:endParaRPr lang="nl-NL" sz="1400" dirty="0"/>
          </a:p>
          <a:p>
            <a:pPr>
              <a:buNone/>
            </a:pPr>
            <a:endParaRPr lang="nl-NL" sz="1400" dirty="0"/>
          </a:p>
          <a:p>
            <a:pPr>
              <a:buNone/>
            </a:pPr>
            <a:endParaRPr lang="nl-NL" sz="1400" dirty="0"/>
          </a:p>
          <a:p>
            <a:endParaRPr lang="nl-NL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7E449-082A-46F7-B6BF-DB1E90D5E674}"/>
              </a:ext>
            </a:extLst>
          </p:cNvPr>
          <p:cNvSpPr txBox="1"/>
          <p:nvPr/>
        </p:nvSpPr>
        <p:spPr>
          <a:xfrm>
            <a:off x="7743825" y="1478186"/>
            <a:ext cx="638374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Huidige problematiek: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Fietsverbindingen;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(Sociale) veiligheid;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Kruisingen (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doorstroom&amp;veiligheid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Inritten;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Representatieve uitstraling.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331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8C971-7CFC-470C-A3B0-536E8B65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Fietsstructuur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B306C7-FF2A-4AF2-BDD1-ABF44768B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130" y="8389"/>
            <a:ext cx="4700487" cy="6858000"/>
          </a:xfrm>
          <a:prstGeom prst="rect">
            <a:avLst/>
          </a:prstGeom>
        </p:spPr>
      </p:pic>
      <p:pic>
        <p:nvPicPr>
          <p:cNvPr id="4098" name="FFE5B2F1-FAC4-45A9-9FD1-07A214050F2F">
            <a:extLst>
              <a:ext uri="{FF2B5EF4-FFF2-40B4-BE49-F238E27FC236}">
                <a16:creationId xmlns:a16="http://schemas.microsoft.com/office/drawing/2014/main" id="{6B34B831-D0FC-4DDC-A296-1F6CAAC5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6954" y="975567"/>
            <a:ext cx="2071555" cy="27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6904F53A-21F8-49C6-B264-449A243AA0FB">
            <a:extLst>
              <a:ext uri="{FF2B5EF4-FFF2-40B4-BE49-F238E27FC236}">
                <a16:creationId xmlns:a16="http://schemas.microsoft.com/office/drawing/2014/main" id="{06B5065F-55B0-4000-A65D-C6421BAB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6955" y="3829919"/>
            <a:ext cx="2071555" cy="27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B337D9-4BFE-4B69-95CA-748DFE92B4A1}"/>
              </a:ext>
            </a:extLst>
          </p:cNvPr>
          <p:cNvSpPr/>
          <p:nvPr/>
        </p:nvSpPr>
        <p:spPr>
          <a:xfrm>
            <a:off x="9009777" y="830509"/>
            <a:ext cx="2348917" cy="58974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31447F-7764-49B6-B23B-F4332415E98D}"/>
              </a:ext>
            </a:extLst>
          </p:cNvPr>
          <p:cNvSpPr/>
          <p:nvPr/>
        </p:nvSpPr>
        <p:spPr>
          <a:xfrm>
            <a:off x="7344153" y="1728132"/>
            <a:ext cx="276837" cy="27683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343D3A-3814-424D-9D5C-8E2A1EC91DA2}"/>
              </a:ext>
            </a:extLst>
          </p:cNvPr>
          <p:cNvCxnSpPr>
            <a:cxnSpLocks/>
            <a:endCxn id="3" idx="6"/>
          </p:cNvCxnSpPr>
          <p:nvPr/>
        </p:nvCxnSpPr>
        <p:spPr>
          <a:xfrm flipH="1" flipV="1">
            <a:off x="7620990" y="1866551"/>
            <a:ext cx="1377956" cy="8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281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DE994DE-741E-4FB9-B9BF-B7C3872B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50913"/>
            <a:ext cx="11087100" cy="498475"/>
          </a:xfrm>
        </p:spPr>
        <p:txBody>
          <a:bodyPr/>
          <a:lstStyle/>
          <a:p>
            <a:r>
              <a:rPr lang="nl-NL" dirty="0"/>
              <a:t>Spelwijk verkeersstructuur</a:t>
            </a:r>
          </a:p>
        </p:txBody>
      </p:sp>
      <p:pic>
        <p:nvPicPr>
          <p:cNvPr id="6" name="Picture 2" descr="Gemeente Dronten – Interveste – blog">
            <a:extLst>
              <a:ext uri="{FF2B5EF4-FFF2-40B4-BE49-F238E27FC236}">
                <a16:creationId xmlns:a16="http://schemas.microsoft.com/office/drawing/2014/main" id="{E562F390-33AD-4578-8EBA-412BCFD2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5CCF2-32E0-4478-AD84-C1C147116E4D}"/>
              </a:ext>
            </a:extLst>
          </p:cNvPr>
          <p:cNvSpPr txBox="1"/>
          <p:nvPr/>
        </p:nvSpPr>
        <p:spPr>
          <a:xfrm>
            <a:off x="539750" y="1656904"/>
            <a:ext cx="41324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Uitwerking wegenstructuur Spelwijk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srgbClr val="1D1D1D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srgbClr val="1D1D1D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srgbClr val="1D1D1D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srgbClr val="1D1D1D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srgbClr val="1D1D1D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srgbClr val="1D1D1D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srgbClr val="1D1D1D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dirty="0">
                <a:solidFill>
                  <a:srgbClr val="1D1D1D"/>
                </a:solidFill>
                <a:latin typeface="Arial"/>
              </a:rPr>
              <a:t>Rotonde verschuift naar boven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BA3CA7-34C7-468B-92B7-C6EB4E55F5B1}"/>
              </a:ext>
            </a:extLst>
          </p:cNvPr>
          <p:cNvGrpSpPr/>
          <p:nvPr/>
        </p:nvGrpSpPr>
        <p:grpSpPr>
          <a:xfrm>
            <a:off x="107950" y="2131011"/>
            <a:ext cx="11976099" cy="3524737"/>
            <a:chOff x="149226" y="1911936"/>
            <a:chExt cx="13002831" cy="38269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0C703B-A19C-4F6A-AA04-EBEA91D4A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226" y="1911936"/>
              <a:ext cx="6594795" cy="38269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ED9938-9E3F-4652-85C2-578E0901A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8556" y="1911936"/>
              <a:ext cx="6663501" cy="3826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210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2F061-5886-475E-A06E-B8054CC2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Spelwijk – kruisingen </a:t>
            </a:r>
          </a:p>
        </p:txBody>
      </p:sp>
      <p:pic>
        <p:nvPicPr>
          <p:cNvPr id="8" name="Picture 2" descr="Gemeente Dronten – Interveste – blog">
            <a:extLst>
              <a:ext uri="{FF2B5EF4-FFF2-40B4-BE49-F238E27FC236}">
                <a16:creationId xmlns:a16="http://schemas.microsoft.com/office/drawing/2014/main" id="{CDA3677C-D028-47EA-BDCA-3CFE4686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03485-1EC1-41DE-ADE5-9C32ECC665FA}"/>
              </a:ext>
            </a:extLst>
          </p:cNvPr>
          <p:cNvSpPr txBox="1"/>
          <p:nvPr/>
        </p:nvSpPr>
        <p:spPr>
          <a:xfrm>
            <a:off x="539750" y="1565369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00"/>
                </a:solidFill>
                <a:latin typeface="Arial" panose="020B0604020202020204" pitchFamily="34" charset="0"/>
              </a:rPr>
              <a:t>Uitwerking kruising, rotonde verschuift naar links</a:t>
            </a:r>
            <a:endParaRPr lang="nl-NL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BEDBA-9112-4A78-B830-19A05752DA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42" y="1934701"/>
            <a:ext cx="8481533" cy="478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59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E682F887-F900-4278-AC0F-4FE8CDB2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50913"/>
            <a:ext cx="11087100" cy="498475"/>
          </a:xfrm>
        </p:spPr>
        <p:txBody>
          <a:bodyPr/>
          <a:lstStyle/>
          <a:p>
            <a:r>
              <a:rPr lang="nl-NL" dirty="0"/>
              <a:t>Spelwijk - voorstel nieuwe inrichting</a:t>
            </a:r>
          </a:p>
        </p:txBody>
      </p:sp>
      <p:pic>
        <p:nvPicPr>
          <p:cNvPr id="9" name="Afbeelding 2">
            <a:extLst>
              <a:ext uri="{FF2B5EF4-FFF2-40B4-BE49-F238E27FC236}">
                <a16:creationId xmlns:a16="http://schemas.microsoft.com/office/drawing/2014/main" id="{F24F7CBB-71B0-4E3A-9AEF-ADAD013C5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224" y="1566086"/>
            <a:ext cx="10456199" cy="54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37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67E6F7-065C-4C56-B8FD-0B5647E9A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47" y="4693558"/>
            <a:ext cx="3760574" cy="898663"/>
          </a:xfrm>
        </p:spPr>
        <p:txBody>
          <a:bodyPr/>
          <a:lstStyle/>
          <a:p>
            <a:r>
              <a:rPr lang="nl-NL" dirty="0"/>
              <a:t>Eenduidige inrichting met betonklinkers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682F887-F900-4278-AC0F-4FE8CDB2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50913"/>
            <a:ext cx="11087100" cy="498475"/>
          </a:xfrm>
        </p:spPr>
        <p:txBody>
          <a:bodyPr/>
          <a:lstStyle/>
          <a:p>
            <a:r>
              <a:rPr lang="nl-NL" dirty="0"/>
              <a:t>Spelwijk - voorstel materialisatie</a:t>
            </a:r>
          </a:p>
        </p:txBody>
      </p:sp>
      <p:pic>
        <p:nvPicPr>
          <p:cNvPr id="9" name="Picture 2" descr="Gemeente Dronten – Interveste – blog">
            <a:extLst>
              <a:ext uri="{FF2B5EF4-FFF2-40B4-BE49-F238E27FC236}">
                <a16:creationId xmlns:a16="http://schemas.microsoft.com/office/drawing/2014/main" id="{C5397868-2565-4022-8D18-97BC91771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A8F76-DA8E-4027-A779-3BCB9FACF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49" y="1766884"/>
            <a:ext cx="3832115" cy="2845549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1125B53-E9C5-47A9-9C03-4F9C94AB11F7}"/>
              </a:ext>
            </a:extLst>
          </p:cNvPr>
          <p:cNvSpPr txBox="1">
            <a:spLocks/>
          </p:cNvSpPr>
          <p:nvPr/>
        </p:nvSpPr>
        <p:spPr>
          <a:xfrm>
            <a:off x="4313006" y="4722132"/>
            <a:ext cx="4480478" cy="898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Molgoot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betonstraatsteen </a:t>
            </a:r>
          </a:p>
        </p:txBody>
      </p:sp>
      <p:pic>
        <p:nvPicPr>
          <p:cNvPr id="1026" name="Picture 2" descr="Herinrichting Oevers C Meppel - Schageninfra">
            <a:extLst>
              <a:ext uri="{FF2B5EF4-FFF2-40B4-BE49-F238E27FC236}">
                <a16:creationId xmlns:a16="http://schemas.microsoft.com/office/drawing/2014/main" id="{B8D74B98-311F-4B93-8C92-2D9AB0677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95877" y="1733550"/>
            <a:ext cx="2920362" cy="28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6211FAF-5B89-47C3-8220-0D6B2CD8D4AE}"/>
              </a:ext>
            </a:extLst>
          </p:cNvPr>
          <p:cNvSpPr txBox="1">
            <a:spLocks/>
          </p:cNvSpPr>
          <p:nvPr/>
        </p:nvSpPr>
        <p:spPr>
          <a:xfrm>
            <a:off x="8924452" y="4722131"/>
            <a:ext cx="3010373" cy="898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Nieuw asfalt voor alle wegen in Spelwijk</a:t>
            </a:r>
          </a:p>
        </p:txBody>
      </p:sp>
      <p:pic>
        <p:nvPicPr>
          <p:cNvPr id="3" name="Picture 2" descr="SVA. Ervaring en verenigde kracht - PDF Gratis download">
            <a:extLst>
              <a:ext uri="{FF2B5EF4-FFF2-40B4-BE49-F238E27FC236}">
                <a16:creationId xmlns:a16="http://schemas.microsoft.com/office/drawing/2014/main" id="{C61B6407-5700-4099-8018-DA333A0D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05" y="1778053"/>
            <a:ext cx="4444822" cy="283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3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2E55A-7333-478F-A9D4-71FA07B1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Biddingweg- </a:t>
            </a:r>
            <a:r>
              <a:rPr lang="nl-NL" dirty="0" err="1"/>
              <a:t>Bisonweg</a:t>
            </a:r>
            <a:r>
              <a:rPr lang="nl-NL" dirty="0"/>
              <a:t> - Spelwijk </a:t>
            </a:r>
          </a:p>
        </p:txBody>
      </p:sp>
      <p:pic>
        <p:nvPicPr>
          <p:cNvPr id="6" name="Picture 2" descr="Gemeente Dronten – Interveste – blog">
            <a:extLst>
              <a:ext uri="{FF2B5EF4-FFF2-40B4-BE49-F238E27FC236}">
                <a16:creationId xmlns:a16="http://schemas.microsoft.com/office/drawing/2014/main" id="{96597203-4AA1-4BAD-B4AE-0580E3BC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43310AA-4A71-4A12-944B-E16BAC5BB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0957" y="6265400"/>
            <a:ext cx="2355537" cy="592600"/>
          </a:xfrm>
        </p:spPr>
        <p:txBody>
          <a:bodyPr>
            <a:normAutofit/>
          </a:bodyPr>
          <a:lstStyle/>
          <a:p>
            <a:r>
              <a:rPr lang="nl-NL" sz="1400" dirty="0"/>
              <a:t>Luchtfoto Biddingweg-</a:t>
            </a:r>
            <a:r>
              <a:rPr lang="nl-NL" sz="1400" dirty="0" err="1"/>
              <a:t>Bisonweg</a:t>
            </a:r>
            <a:r>
              <a:rPr lang="nl-NL" sz="1400" dirty="0"/>
              <a:t> (2020)</a:t>
            </a:r>
          </a:p>
          <a:p>
            <a:pPr>
              <a:buNone/>
            </a:pPr>
            <a:endParaRPr lang="nl-NL" sz="1400" dirty="0"/>
          </a:p>
          <a:p>
            <a:pPr>
              <a:buNone/>
            </a:pPr>
            <a:endParaRPr lang="nl-NL" sz="1400" dirty="0"/>
          </a:p>
          <a:p>
            <a:pPr>
              <a:buNone/>
            </a:pPr>
            <a:endParaRPr lang="nl-NL" sz="1400" dirty="0"/>
          </a:p>
          <a:p>
            <a:endParaRPr lang="nl-NL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286B9-E344-4107-900A-5EBC4BA2B0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054" y="1449972"/>
            <a:ext cx="7792437" cy="51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3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49" y="862436"/>
            <a:ext cx="11087100" cy="498598"/>
          </a:xfrm>
        </p:spPr>
        <p:txBody>
          <a:bodyPr/>
          <a:lstStyle/>
          <a:p>
            <a:r>
              <a:rPr lang="nl-NL" dirty="0"/>
              <a:t>Beantwoording vragen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25922183-0191-4844-A6C1-691D039C2565}"/>
              </a:ext>
            </a:extLst>
          </p:cNvPr>
          <p:cNvSpPr>
            <a:spLocks noEditPoints="1"/>
          </p:cNvSpPr>
          <p:nvPr/>
        </p:nvSpPr>
        <p:spPr bwMode="auto">
          <a:xfrm>
            <a:off x="4135200" y="1480073"/>
            <a:ext cx="4443723" cy="4357584"/>
          </a:xfrm>
          <a:custGeom>
            <a:avLst/>
            <a:gdLst>
              <a:gd name="T0" fmla="*/ 363178 w 256"/>
              <a:gd name="T1" fmla="*/ 164815 h 251"/>
              <a:gd name="T2" fmla="*/ 391976 w 256"/>
              <a:gd name="T3" fmla="*/ 216020 h 251"/>
              <a:gd name="T4" fmla="*/ 307181 w 256"/>
              <a:gd name="T5" fmla="*/ 182417 h 251"/>
              <a:gd name="T6" fmla="*/ 281583 w 256"/>
              <a:gd name="T7" fmla="*/ 185617 h 251"/>
              <a:gd name="T8" fmla="*/ 166390 w 256"/>
              <a:gd name="T9" fmla="*/ 92809 h 251"/>
              <a:gd name="T10" fmla="*/ 281583 w 256"/>
              <a:gd name="T11" fmla="*/ 0 h 251"/>
              <a:gd name="T12" fmla="*/ 409575 w 256"/>
              <a:gd name="T13" fmla="*/ 92809 h 251"/>
              <a:gd name="T14" fmla="*/ 363178 w 256"/>
              <a:gd name="T15" fmla="*/ 164815 h 251"/>
              <a:gd name="T16" fmla="*/ 142391 w 256"/>
              <a:gd name="T17" fmla="*/ 102409 h 251"/>
              <a:gd name="T18" fmla="*/ 271983 w 256"/>
              <a:gd name="T19" fmla="*/ 211219 h 251"/>
              <a:gd name="T20" fmla="*/ 297582 w 256"/>
              <a:gd name="T21" fmla="*/ 208019 h 251"/>
              <a:gd name="T22" fmla="*/ 297582 w 256"/>
              <a:gd name="T23" fmla="*/ 208019 h 251"/>
              <a:gd name="T24" fmla="*/ 300782 w 256"/>
              <a:gd name="T25" fmla="*/ 208019 h 251"/>
              <a:gd name="T26" fmla="*/ 366378 w 256"/>
              <a:gd name="T27" fmla="*/ 235222 h 251"/>
              <a:gd name="T28" fmla="*/ 195188 w 256"/>
              <a:gd name="T29" fmla="*/ 344032 h 251"/>
              <a:gd name="T30" fmla="*/ 156790 w 256"/>
              <a:gd name="T31" fmla="*/ 337631 h 251"/>
              <a:gd name="T32" fmla="*/ 25598 w 256"/>
              <a:gd name="T33" fmla="*/ 390436 h 251"/>
              <a:gd name="T34" fmla="*/ 70396 w 256"/>
              <a:gd name="T35" fmla="*/ 312029 h 251"/>
              <a:gd name="T36" fmla="*/ 0 w 256"/>
              <a:gd name="T37" fmla="*/ 201619 h 251"/>
              <a:gd name="T38" fmla="*/ 148791 w 256"/>
              <a:gd name="T39" fmla="*/ 64006 h 251"/>
              <a:gd name="T40" fmla="*/ 142391 w 256"/>
              <a:gd name="T41" fmla="*/ 102409 h 2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6" h="251">
                <a:moveTo>
                  <a:pt x="227" y="103"/>
                </a:moveTo>
                <a:cubicBezTo>
                  <a:pt x="223" y="106"/>
                  <a:pt x="222" y="124"/>
                  <a:pt x="245" y="135"/>
                </a:cubicBezTo>
                <a:cubicBezTo>
                  <a:pt x="245" y="135"/>
                  <a:pt x="213" y="140"/>
                  <a:pt x="192" y="114"/>
                </a:cubicBezTo>
                <a:cubicBezTo>
                  <a:pt x="187" y="114"/>
                  <a:pt x="181" y="116"/>
                  <a:pt x="176" y="116"/>
                </a:cubicBezTo>
                <a:cubicBezTo>
                  <a:pt x="131" y="116"/>
                  <a:pt x="104" y="90"/>
                  <a:pt x="104" y="58"/>
                </a:cubicBezTo>
                <a:cubicBezTo>
                  <a:pt x="104" y="26"/>
                  <a:pt x="131" y="0"/>
                  <a:pt x="176" y="0"/>
                </a:cubicBezTo>
                <a:cubicBezTo>
                  <a:pt x="221" y="0"/>
                  <a:pt x="256" y="26"/>
                  <a:pt x="256" y="58"/>
                </a:cubicBezTo>
                <a:cubicBezTo>
                  <a:pt x="256" y="76"/>
                  <a:pt x="245" y="93"/>
                  <a:pt x="227" y="103"/>
                </a:cubicBezTo>
                <a:moveTo>
                  <a:pt x="89" y="64"/>
                </a:moveTo>
                <a:cubicBezTo>
                  <a:pt x="91" y="99"/>
                  <a:pt x="122" y="129"/>
                  <a:pt x="170" y="132"/>
                </a:cubicBezTo>
                <a:cubicBezTo>
                  <a:pt x="176" y="133"/>
                  <a:pt x="181" y="131"/>
                  <a:pt x="186" y="130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8" y="130"/>
                  <a:pt x="188" y="130"/>
                  <a:pt x="188" y="130"/>
                </a:cubicBezTo>
                <a:cubicBezTo>
                  <a:pt x="202" y="144"/>
                  <a:pt x="219" y="147"/>
                  <a:pt x="229" y="147"/>
                </a:cubicBezTo>
                <a:cubicBezTo>
                  <a:pt x="219" y="186"/>
                  <a:pt x="180" y="215"/>
                  <a:pt x="122" y="215"/>
                </a:cubicBezTo>
                <a:cubicBezTo>
                  <a:pt x="114" y="215"/>
                  <a:pt x="106" y="212"/>
                  <a:pt x="98" y="211"/>
                </a:cubicBezTo>
                <a:cubicBezTo>
                  <a:pt x="66" y="251"/>
                  <a:pt x="16" y="244"/>
                  <a:pt x="16" y="244"/>
                </a:cubicBezTo>
                <a:cubicBezTo>
                  <a:pt x="51" y="227"/>
                  <a:pt x="51" y="199"/>
                  <a:pt x="44" y="195"/>
                </a:cubicBezTo>
                <a:cubicBezTo>
                  <a:pt x="17" y="179"/>
                  <a:pt x="0" y="154"/>
                  <a:pt x="0" y="126"/>
                </a:cubicBezTo>
                <a:cubicBezTo>
                  <a:pt x="0" y="84"/>
                  <a:pt x="39" y="49"/>
                  <a:pt x="93" y="40"/>
                </a:cubicBezTo>
                <a:cubicBezTo>
                  <a:pt x="90" y="47"/>
                  <a:pt x="89" y="55"/>
                  <a:pt x="89" y="64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2" descr="Gemeente Dronten – Interveste – blog">
            <a:extLst>
              <a:ext uri="{FF2B5EF4-FFF2-40B4-BE49-F238E27FC236}">
                <a16:creationId xmlns:a16="http://schemas.microsoft.com/office/drawing/2014/main" id="{4DA5BF1E-828A-4778-811C-1D56CA555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9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823794"/>
            <a:ext cx="11087100" cy="498598"/>
          </a:xfrm>
        </p:spPr>
        <p:txBody>
          <a:bodyPr/>
          <a:lstStyle/>
          <a:p>
            <a:r>
              <a:rPr lang="nl-NL" dirty="0"/>
              <a:t>Bestuurlijke uitgangspunten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632029" y="1402789"/>
            <a:ext cx="1044420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Bedrijventerrein Spelwijk wordt gerevitaliseerd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Realisatie nieuwbouwwijk Swifterbant Zuid.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Bij de vaststelling van de Ruimtelijke Hoofdstructuur voor Swifterbant-Zuid heeft de raad besloten tot noodzakelijke herinrichting van de Biddingweg, met een integraal wegbeeld gebaseerd op een snelheid van 50 km binnen de bebouwde kom, met als randvoorwaarden: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vrij liggend fietspad voor twee richtingen, welke ter hoogte van de Industrieweg kan worden doorgetrokken tot aan de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Dronterringweg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weginrichting die geschikt is voor vrachtverkeer en landbouwverkeer.</a:t>
            </a:r>
          </a:p>
          <a:p>
            <a:pPr lvl="1">
              <a:lnSpc>
                <a:spcPct val="150000"/>
              </a:lnSpc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b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2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967178"/>
            <a:ext cx="11087100" cy="498598"/>
          </a:xfrm>
        </p:spPr>
        <p:txBody>
          <a:bodyPr/>
          <a:lstStyle/>
          <a:p>
            <a:r>
              <a:rPr lang="nl-NL" dirty="0"/>
              <a:t>Terugblik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539750" y="1765085"/>
            <a:ext cx="10444201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eerste participatiebijeenkomst 10 december 2020;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In de periode 10 december tot 15 maart 2021 meerdere schriftelijke reacties gestuurd aan college B&amp;W en gemeenteraad en er hebben naar aanleiding daarvan diverse bezoeken op locatie plaatsgevonden;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In de bijeenkomst van 15 maart 2021 zijn dilemma’s / varianten aan de orde gekomen. Daar komen wij vanavond op terug;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april 2021 is besloten om het bestemmingsplan Swifterbant Zuid niet vast te stellen. Er waren te veel onduidelijkheden. 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Dit project Biddingweg - </a:t>
            </a:r>
            <a:r>
              <a:rPr lang="nl-NL" dirty="0" err="1">
                <a:latin typeface="Calibri" panose="020F0502020204030204" pitchFamily="34" charset="0"/>
                <a:ea typeface="Times New Roman" panose="02020603050405020304" pitchFamily="18" charset="0"/>
              </a:rPr>
              <a:t>Bisonweg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 – Spelwijk is langere tijd stil gelegd;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9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967178"/>
            <a:ext cx="11087100" cy="498598"/>
          </a:xfrm>
        </p:spPr>
        <p:txBody>
          <a:bodyPr/>
          <a:lstStyle/>
          <a:p>
            <a:r>
              <a:rPr lang="nl-NL" dirty="0"/>
              <a:t>Terugblik,  w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at is er wel gebeurd?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539750" y="1765085"/>
            <a:ext cx="104442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Gesprek gevoerd met direct aanwonende kruising / geplande rotonde Industrieweg- Biddingweg;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Gesprek gevoerd met afvaardiging LTO Oostelijk Flevoland en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Cumela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Het DO (definitief ontwerp), inclusief financiële raming, is opgesteld;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Het college van burgemeester en wethouders heeft het DO nog niet vastgesteld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0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967178"/>
            <a:ext cx="11087100" cy="498598"/>
          </a:xfrm>
        </p:spPr>
        <p:txBody>
          <a:bodyPr/>
          <a:lstStyle/>
          <a:p>
            <a:r>
              <a:rPr lang="nl-NL" dirty="0"/>
              <a:t>Belangrijke kenmerken van het ontwerp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539750" y="1765085"/>
            <a:ext cx="104442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Biddingweg wordt breder;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twee rijbanen van 3,5 meter verharding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lang="nl-NL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opsluitbanden 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2CBFE89-B209-475C-A263-947BBB926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477" y="2689326"/>
            <a:ext cx="3114262" cy="2492274"/>
          </a:xfrm>
          <a:prstGeom prst="rect">
            <a:avLst/>
          </a:prstGeom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3E60A5BC-4136-48E8-8C6C-3C91DB50A848}"/>
              </a:ext>
            </a:extLst>
          </p:cNvPr>
          <p:cNvSpPr/>
          <p:nvPr/>
        </p:nvSpPr>
        <p:spPr>
          <a:xfrm>
            <a:off x="5859781" y="3796410"/>
            <a:ext cx="45719" cy="80265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5" name="Vermenigvuldigingsteken 4">
            <a:extLst>
              <a:ext uri="{FF2B5EF4-FFF2-40B4-BE49-F238E27FC236}">
                <a16:creationId xmlns:a16="http://schemas.microsoft.com/office/drawing/2014/main" id="{9FCFD2C3-53AF-48B1-AB81-9800187537AC}"/>
              </a:ext>
            </a:extLst>
          </p:cNvPr>
          <p:cNvSpPr/>
          <p:nvPr/>
        </p:nvSpPr>
        <p:spPr>
          <a:xfrm>
            <a:off x="4295776" y="2762250"/>
            <a:ext cx="2676524" cy="2228850"/>
          </a:xfrm>
          <a:prstGeom prst="mathMultiply">
            <a:avLst/>
          </a:prstGeom>
          <a:solidFill>
            <a:schemeClr val="accent1">
              <a:alpha val="3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33639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967178"/>
            <a:ext cx="11087100" cy="498598"/>
          </a:xfrm>
        </p:spPr>
        <p:txBody>
          <a:bodyPr/>
          <a:lstStyle/>
          <a:p>
            <a:r>
              <a:rPr lang="nl-NL" dirty="0"/>
              <a:t>Belangrijke kenmerken van het ontwerp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469439" y="1689557"/>
            <a:ext cx="104442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Biddingweg wordt breder;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twee rijbanen van 3,5 meter verharding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opsluitbanden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solidFill>
                  <a:srgbClr val="1D1D1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voor hulpdiensten, vrachtwagens en landbouwvoertuigen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>
                <a:solidFill>
                  <a:srgbClr val="1D1D1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overrijdbare midden geleider  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3E60A5BC-4136-48E8-8C6C-3C91DB50A848}"/>
              </a:ext>
            </a:extLst>
          </p:cNvPr>
          <p:cNvSpPr/>
          <p:nvPr/>
        </p:nvSpPr>
        <p:spPr>
          <a:xfrm>
            <a:off x="5859781" y="3796410"/>
            <a:ext cx="45719" cy="80265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425AF8-DD47-4B4A-9210-770C66E59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003" y="3710172"/>
            <a:ext cx="3535986" cy="2152075"/>
          </a:xfrm>
          <a:prstGeom prst="rect">
            <a:avLst/>
          </a:prstGeom>
        </p:spPr>
      </p:pic>
      <p:pic>
        <p:nvPicPr>
          <p:cNvPr id="15" name="Graphic 14" descr="Vinkje">
            <a:extLst>
              <a:ext uri="{FF2B5EF4-FFF2-40B4-BE49-F238E27FC236}">
                <a16:creationId xmlns:a16="http://schemas.microsoft.com/office/drawing/2014/main" id="{28185468-1B4B-41A3-8E31-CDAD1C742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2050" y="3962913"/>
            <a:ext cx="1643952" cy="16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029" y="967178"/>
            <a:ext cx="11087100" cy="498598"/>
          </a:xfrm>
        </p:spPr>
        <p:txBody>
          <a:bodyPr/>
          <a:lstStyle/>
          <a:p>
            <a:r>
              <a:rPr lang="nl-NL" dirty="0"/>
              <a:t>Belangrijke kenmerken van het ontwerp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B1D5-6ADB-4AAC-99B8-090AFDDF7A42}"/>
              </a:ext>
            </a:extLst>
          </p:cNvPr>
          <p:cNvSpPr txBox="1"/>
          <p:nvPr/>
        </p:nvSpPr>
        <p:spPr>
          <a:xfrm>
            <a:off x="469439" y="1689557"/>
            <a:ext cx="104442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Biddingweg wordt breder;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twee rijbanen van 3,5 meter verharding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opsluitbanden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een voor hulpdiensten, vrachtwagens en landbouwvoertuigen overrijdbare midden geleider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D1D1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weg krijgt </a:t>
            </a:r>
            <a:r>
              <a:rPr lang="nl-NL" u="sng" dirty="0">
                <a:solidFill>
                  <a:srgbClr val="1D1D1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geen</a:t>
            </a:r>
            <a:r>
              <a:rPr lang="nl-NL" dirty="0">
                <a:solidFill>
                  <a:srgbClr val="1D1D1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plateau’s of drempels bij realisatie rotonde Industrieweg Biddingweg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rgbClr val="1D1D1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" descr="Gemeente Dronten – Interveste – blog">
            <a:extLst>
              <a:ext uri="{FF2B5EF4-FFF2-40B4-BE49-F238E27FC236}">
                <a16:creationId xmlns:a16="http://schemas.microsoft.com/office/drawing/2014/main" id="{A494D20A-227A-423B-B875-3B44F10F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21" y="217098"/>
            <a:ext cx="1999936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3E60A5BC-4136-48E8-8C6C-3C91DB50A848}"/>
              </a:ext>
            </a:extLst>
          </p:cNvPr>
          <p:cNvSpPr/>
          <p:nvPr/>
        </p:nvSpPr>
        <p:spPr>
          <a:xfrm>
            <a:off x="5859781" y="3796410"/>
            <a:ext cx="45719" cy="80265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Die lastige verkeersdrempels toch - Verkeer | Verkeersveiligheid | Vorm">
            <a:extLst>
              <a:ext uri="{FF2B5EF4-FFF2-40B4-BE49-F238E27FC236}">
                <a16:creationId xmlns:a16="http://schemas.microsoft.com/office/drawing/2014/main" id="{0DAAB467-9818-4D44-A2D4-375DDB3A9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7" y="3798827"/>
            <a:ext cx="3078766" cy="23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370C886-6608-43E2-AEF7-E80885770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452" y="4100456"/>
            <a:ext cx="176189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69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BSGENERATOR" val="Client"/>
  <p:tag name="EDBSGENERATORTYPE" val="26"/>
  <p:tag name="EDBSDOCUMENTINFO" val="&lt;?xml version=&quot;1.0&quot; encoding=&quot;utf-16&quot;?&gt;&#10;&lt;documentinfo version=&quot;1.0&quot; projectname=&quot;Arcadis&quot; projectid=&quot;56a9c715-87b0-40fa-ac77-5a8497ed70ef&quot; pagemasterid=&quot;00000000-0000-0000-0000-000000000000&quot; documentid=&quot;83c5f634c18a4367918010ba0cc1a9ef&quot; profileid=&quot;00000000-0000-0000-0000-000000000000&quot; culture=&quot;nl-NL&quot;&gt;&#10;  &lt;content&gt;&#10;    &lt;document sourcepath=&quot;\Presentation (16:9)&quot; sourceid=&quot;ef141f73-0700-4ed5-99c4-069cb312fe4c&quot;&gt;&#10;      &lt;variables&gt;&#10;        &lt;Title&gt;Presentatie&lt;/Title&gt;&#10;        &lt;Subtitle&gt;PVA wegontwerp Dronten&lt;/Subtitle&gt;&#10;        &lt;Date&gt;25-8-2020 00:00:00&lt;/Date&gt;&#10;        &lt;SenderData&gt;&#10;          &lt;LocationId&gt;72627169-df96-4632-84c5-36391c889589&lt;/LocationId&gt;&#10;          &lt;SignerId&gt;922d801e-fbe9-4df9-8059-1a9efa80618b&lt;/SignerId&gt;&#10;          &lt;ContactId&gt;922d801e-fbe9-4df9-8059-1a9efa80618b&lt;/ContactId&gt;&#10;          &lt;DivisionId&gt;9c68b84b-69a0-4f97-b76a-39f9a50b568b&lt;/DivisionId&gt;&#10;          &lt;OrganizationId&gt;0ec47909-e87d-418c-98d3-cc633c254ff1&lt;/OrganizationId&gt;&#10;        &lt;/SenderData&gt;&#10;        &lt;ActiveTemplateVersion&gt;4&lt;/ActiveTemplateVersion&gt;&#10;        &lt;InitialTemplateVersion&gt;4&lt;/InitialTemplateVersion&gt;&#10;        &lt;TitleSlide&gt;Orange&lt;/TitleSlide&gt;&#10;      &lt;/variables&gt;&#10;    &lt;/document&gt;&#10;  &lt;/content&gt;&#10;&lt;/documentinfo&gt;"/>
  <p:tag name="EDBSPATH" val="\Presentation (16:9)"/>
</p:tagLst>
</file>

<file path=ppt/theme/theme1.xml><?xml version="1.0" encoding="utf-8"?>
<a:theme xmlns:a="http://schemas.openxmlformats.org/drawingml/2006/main" name="Arcadis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rcadis_Widescreen" id="{0E850083-BECD-4BD8-966B-03A4FA87C925}" vid="{9E63FA67-2D1B-4EE2-B79C-683A3DAE8E91}"/>
    </a:ext>
  </a:extLst>
</a:theme>
</file>

<file path=ppt/theme/theme2.xml><?xml version="1.0" encoding="utf-8"?>
<a:theme xmlns:a="http://schemas.openxmlformats.org/drawingml/2006/main" name="Office Theme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Microsoft Office PowerPoint</Application>
  <PresentationFormat>Breedbeeld</PresentationFormat>
  <Paragraphs>292</Paragraphs>
  <Slides>30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3" baseType="lpstr">
      <vt:lpstr>Arial</vt:lpstr>
      <vt:lpstr>Calibri</vt:lpstr>
      <vt:lpstr>Arcadis</vt:lpstr>
      <vt:lpstr>PRESENTATIE  integraal wegontwerp biddingweg, bisonweg en SPelWIJK</vt:lpstr>
      <vt:lpstr>Programma</vt:lpstr>
      <vt:lpstr>Biddingweg- Bisonweg - Spelwijk </vt:lpstr>
      <vt:lpstr>Bestuurlijke uitgangspunten </vt:lpstr>
      <vt:lpstr>Terugblik</vt:lpstr>
      <vt:lpstr>Terugblik,  wat is er wel gebeurd? </vt:lpstr>
      <vt:lpstr>Belangrijke kenmerken van het ontwerp</vt:lpstr>
      <vt:lpstr>Belangrijke kenmerken van het ontwerp</vt:lpstr>
      <vt:lpstr>Belangrijke kenmerken van het ontwerp</vt:lpstr>
      <vt:lpstr>Belangrijke kenmerken van het ontwerp</vt:lpstr>
      <vt:lpstr>Biddingweg – huidige situatie</vt:lpstr>
      <vt:lpstr>Biddingweg – huidige situatie</vt:lpstr>
      <vt:lpstr>Belangrijke kenmerken van het ontwerp</vt:lpstr>
      <vt:lpstr>Kruising Swifterbant-zuid</vt:lpstr>
      <vt:lpstr>Belangrijke kenmerken van het ontwerp</vt:lpstr>
      <vt:lpstr>Kruising Bisonweg-Biddingweg</vt:lpstr>
      <vt:lpstr>Belangrijke kenmerken van het ontwerp</vt:lpstr>
      <vt:lpstr>Kruising Bosweg-Bisonweg </vt:lpstr>
      <vt:lpstr>Kruising Biddingweg – Industrieweg </vt:lpstr>
      <vt:lpstr>Kruising Biddingweg – Industrieweg </vt:lpstr>
      <vt:lpstr>Belangrijke kenmerken van het ontwerp</vt:lpstr>
      <vt:lpstr>Biddingweg – nieuwe inrichting</vt:lpstr>
      <vt:lpstr>Belangrijke kenmerken van het ontwerp</vt:lpstr>
      <vt:lpstr>Spelwijk </vt:lpstr>
      <vt:lpstr>Fietsstructuur</vt:lpstr>
      <vt:lpstr>Spelwijk verkeersstructuur</vt:lpstr>
      <vt:lpstr>Spelwijk – kruisingen </vt:lpstr>
      <vt:lpstr>Spelwijk - voorstel nieuwe inrichting</vt:lpstr>
      <vt:lpstr>Spelwijk - voorstel materialisatie</vt:lpstr>
      <vt:lpstr>Beantwoording 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2020-08-26T13:49:51Z</dcterms:created>
  <dcterms:modified xsi:type="dcterms:W3CDTF">2022-01-21T13:54:21Z</dcterms:modified>
</cp:coreProperties>
</file>